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handoutMasterIdLst>
    <p:handoutMasterId r:id="rId41"/>
  </p:handoutMasterIdLst>
  <p:sldIdLst>
    <p:sldId id="260" r:id="rId2"/>
    <p:sldId id="294" r:id="rId3"/>
    <p:sldId id="293" r:id="rId4"/>
    <p:sldId id="292" r:id="rId5"/>
    <p:sldId id="291" r:id="rId6"/>
    <p:sldId id="295" r:id="rId7"/>
    <p:sldId id="297" r:id="rId8"/>
    <p:sldId id="261" r:id="rId9"/>
    <p:sldId id="263" r:id="rId10"/>
    <p:sldId id="264" r:id="rId11"/>
    <p:sldId id="265" r:id="rId12"/>
    <p:sldId id="266" r:id="rId13"/>
    <p:sldId id="262" r:id="rId14"/>
    <p:sldId id="268" r:id="rId15"/>
    <p:sldId id="269" r:id="rId16"/>
    <p:sldId id="270" r:id="rId17"/>
    <p:sldId id="271" r:id="rId18"/>
    <p:sldId id="259" r:id="rId19"/>
    <p:sldId id="272" r:id="rId20"/>
    <p:sldId id="258"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7" r:id="rId35"/>
    <p:sldId id="286" r:id="rId36"/>
    <p:sldId id="288" r:id="rId37"/>
    <p:sldId id="289" r:id="rId38"/>
    <p:sldId id="29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sten Brouse" initials="KB" lastIdx="13" clrIdx="0">
    <p:extLst/>
  </p:cmAuthor>
  <p:cmAuthor id="2" name="Lucy Trew" initials="LT" lastIdx="45" clrIdx="1">
    <p:extLst/>
  </p:cmAuthor>
  <p:cmAuthor id="3" name="Sarah MacKelvie" initials="SM" lastIdx="6" clrIdx="2">
    <p:extLst/>
  </p:cmAuthor>
  <p:cmAuthor id="4" name="Sarah MacKelvie" initials="SM [2]" lastIdx="6"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EB3"/>
    <a:srgbClr val="898989"/>
    <a:srgbClr val="ADA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1" autoAdjust="0"/>
    <p:restoredTop sz="60219" autoAdjust="0"/>
  </p:normalViewPr>
  <p:slideViewPr>
    <p:cSldViewPr snapToGrid="0" snapToObjects="1">
      <p:cViewPr varScale="1">
        <p:scale>
          <a:sx n="51" d="100"/>
          <a:sy n="51" d="100"/>
        </p:scale>
        <p:origin x="-2456" y="-120"/>
      </p:cViewPr>
      <p:guideLst>
        <p:guide orient="horz" pos="2160"/>
        <p:guide pos="2880"/>
      </p:guideLst>
    </p:cSldViewPr>
  </p:slideViewPr>
  <p:outlineViewPr>
    <p:cViewPr>
      <p:scale>
        <a:sx n="33" d="100"/>
        <a:sy n="33" d="100"/>
      </p:scale>
      <p:origin x="0" y="-713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2997183-8A85-6A4B-9295-53E264B731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2240CED-B9A3-AF4F-A96B-190D1F3506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E22E98-7D0B-9146-ADFC-F3500B9935D2}" type="datetimeFigureOut">
              <a:rPr lang="en-US" smtClean="0"/>
              <a:t>19-08-27</a:t>
            </a:fld>
            <a:endParaRPr lang="en-US"/>
          </a:p>
        </p:txBody>
      </p:sp>
      <p:sp>
        <p:nvSpPr>
          <p:cNvPr id="4" name="Footer Placeholder 3">
            <a:extLst>
              <a:ext uri="{FF2B5EF4-FFF2-40B4-BE49-F238E27FC236}">
                <a16:creationId xmlns:a16="http://schemas.microsoft.com/office/drawing/2014/main" xmlns="" id="{7738EF26-B92D-BB47-AB8D-3A59FBBCE5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993F46B4-53C7-244C-8244-16408CBEED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4D1CF2-5E82-B647-9E8C-9A1C3A23760E}" type="slidenum">
              <a:rPr lang="en-US" smtClean="0"/>
              <a:t>‹#›</a:t>
            </a:fld>
            <a:endParaRPr lang="en-US"/>
          </a:p>
        </p:txBody>
      </p:sp>
    </p:spTree>
    <p:extLst>
      <p:ext uri="{BB962C8B-B14F-4D97-AF65-F5344CB8AC3E}">
        <p14:creationId xmlns:p14="http://schemas.microsoft.com/office/powerpoint/2010/main" val="1346789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7D63A-C8D4-E84C-8963-6D5D6C4E1965}" type="datetimeFigureOut">
              <a:rPr lang="en-US" smtClean="0"/>
              <a:t>19-08-27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323AD-1E37-6248-8309-88ADAEA9B8C1}" type="slidenum">
              <a:rPr lang="en-US" smtClean="0"/>
              <a:t>‹#›</a:t>
            </a:fld>
            <a:endParaRPr lang="en-US"/>
          </a:p>
        </p:txBody>
      </p:sp>
    </p:spTree>
    <p:extLst>
      <p:ext uri="{BB962C8B-B14F-4D97-AF65-F5344CB8AC3E}">
        <p14:creationId xmlns:p14="http://schemas.microsoft.com/office/powerpoint/2010/main" val="603257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3323AD-1E37-6248-8309-88ADAEA9B8C1}" type="slidenum">
              <a:rPr lang="en-US" smtClean="0"/>
              <a:t>4</a:t>
            </a:fld>
            <a:endParaRPr lang="en-US"/>
          </a:p>
        </p:txBody>
      </p:sp>
    </p:spTree>
    <p:extLst>
      <p:ext uri="{BB962C8B-B14F-4D97-AF65-F5344CB8AC3E}">
        <p14:creationId xmlns:p14="http://schemas.microsoft.com/office/powerpoint/2010/main" val="390687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Asset management is a team effort.</a:t>
            </a:r>
            <a:r>
              <a:rPr lang="en-CA"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Everyone has a role to play. The role of an elected official is to provide sound governance over the delivery of services that in turn provide our citizens quality of life. Given that council controls the strategic direction and required resources, it is critical that elected officials understand their role in asset management.</a:t>
            </a: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If you are short on time, you may choose to omit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15</a:t>
            </a:fld>
            <a:endParaRPr lang="en-US"/>
          </a:p>
        </p:txBody>
      </p:sp>
    </p:spTree>
    <p:extLst>
      <p:ext uri="{BB962C8B-B14F-4D97-AF65-F5344CB8AC3E}">
        <p14:creationId xmlns:p14="http://schemas.microsoft.com/office/powerpoint/2010/main" val="131089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Asset management is a long game.</a:t>
            </a:r>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Asset management is an ONGOING process that leads to safe and sustainable services delivered in a predictable, cost-effective manner. It takes time and effort. An asset management program does not appear overnight and can take years to fully implement—so we need to get started!</a:t>
            </a:r>
          </a:p>
        </p:txBody>
      </p:sp>
      <p:sp>
        <p:nvSpPr>
          <p:cNvPr id="4" name="Slide Number Placeholder 3"/>
          <p:cNvSpPr>
            <a:spLocks noGrp="1"/>
          </p:cNvSpPr>
          <p:nvPr>
            <p:ph type="sldNum" sz="quarter" idx="10"/>
          </p:nvPr>
        </p:nvSpPr>
        <p:spPr/>
        <p:txBody>
          <a:bodyPr/>
          <a:lstStyle/>
          <a:p>
            <a:fld id="{FA3323AD-1E37-6248-8309-88ADAEA9B8C1}" type="slidenum">
              <a:rPr lang="en-US" smtClean="0"/>
              <a:t>16</a:t>
            </a:fld>
            <a:endParaRPr lang="en-US"/>
          </a:p>
        </p:txBody>
      </p:sp>
    </p:spTree>
    <p:extLst>
      <p:ext uri="{BB962C8B-B14F-4D97-AF65-F5344CB8AC3E}">
        <p14:creationId xmlns:p14="http://schemas.microsoft.com/office/powerpoint/2010/main" val="3411957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Asset Management allows us to be intentional with our resources.</a:t>
            </a:r>
            <a:r>
              <a:rPr lang="en-CA"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a:t>
            </a:r>
            <a:r>
              <a:rPr lang="en-US" sz="1200" kern="1200" dirty="0">
                <a:solidFill>
                  <a:schemeClr val="tx1"/>
                </a:solidFill>
                <a:effectLst/>
                <a:latin typeface="+mn-lt"/>
                <a:ea typeface="+mn-ea"/>
                <a:cs typeface="+mn-cs"/>
              </a:rPr>
              <a:t>Some of you might be asking: “We do this all the time, don’t we?”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answer is, in part, “yes,” but not fully. In reality, what we have been doing generally falls somewhere between accidental and intentional: necessarily reactive and, </a:t>
            </a:r>
            <a:r>
              <a:rPr lang="en-US" sz="1200" i="1" kern="1200" dirty="0">
                <a:solidFill>
                  <a:schemeClr val="tx1"/>
                </a:solidFill>
                <a:effectLst/>
                <a:latin typeface="+mn-lt"/>
                <a:ea typeface="+mn-ea"/>
                <a:cs typeface="+mn-cs"/>
              </a:rPr>
              <a:t>when possible</a:t>
            </a:r>
            <a:r>
              <a:rPr lang="en-US" sz="1200" kern="1200" dirty="0">
                <a:solidFill>
                  <a:schemeClr val="tx1"/>
                </a:solidFill>
                <a:effectLst/>
                <a:latin typeface="+mn-lt"/>
                <a:ea typeface="+mn-ea"/>
                <a:cs typeface="+mn-cs"/>
              </a:rPr>
              <a:t>, proactive.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time, community needs change and expectations often grow. The costs of our assets and services have increased but our investment in them has not kept pace. Too often it has been, “If it isn’t broke, let’s leave it until tomorrow.” But there are always other areas where our precious budgets are required. When we fail to consider the full cost of things like preventative maintenance, evolving operations and asset renewal, the investment we make in our assets is likely going to be insufficient. And our assets are nearing the end of their useful lifespan faster than we are covering the costs of replacing them. The asset management process acts as a truth serum. It reveals the extent to which we have inadequately invested in the full life cycle costs of our assets.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17</a:t>
            </a:fld>
            <a:endParaRPr lang="en-US"/>
          </a:p>
        </p:txBody>
      </p:sp>
    </p:spTree>
    <p:extLst>
      <p:ext uri="{BB962C8B-B14F-4D97-AF65-F5344CB8AC3E}">
        <p14:creationId xmlns:p14="http://schemas.microsoft.com/office/powerpoint/2010/main" val="2966742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Notes:</a:t>
            </a:r>
          </a:p>
          <a:p>
            <a:r>
              <a:rPr lang="en-CA" sz="1200" kern="1200" dirty="0">
                <a:solidFill>
                  <a:schemeClr val="tx1"/>
                </a:solidFill>
                <a:effectLst/>
                <a:latin typeface="+mn-lt"/>
                <a:ea typeface="+mn-ea"/>
                <a:cs typeface="+mn-cs"/>
              </a:rPr>
              <a:t>Let’s think about the benefits that asset management can bring to our community. </a:t>
            </a:r>
          </a:p>
          <a:p>
            <a:r>
              <a:rPr lang="en-CA" sz="1200" kern="1200" dirty="0">
                <a:solidFill>
                  <a:schemeClr val="tx1"/>
                </a:solidFill>
                <a:effectLst/>
                <a:latin typeface="+mn-lt"/>
                <a:ea typeface="+mn-ea"/>
                <a:cs typeface="+mn-cs"/>
              </a:rPr>
              <a:t>What can asset management do to help our community run more effectively?</a:t>
            </a:r>
          </a:p>
          <a:p>
            <a:r>
              <a:rPr lang="en-CA" sz="1200" kern="1200" dirty="0">
                <a:solidFill>
                  <a:schemeClr val="tx1"/>
                </a:solidFill>
                <a:effectLst/>
                <a:latin typeface="+mn-lt"/>
                <a:ea typeface="+mn-ea"/>
                <a:cs typeface="+mn-cs"/>
              </a:rPr>
              <a:t>What problem does it solve?</a:t>
            </a:r>
          </a:p>
        </p:txBody>
      </p:sp>
      <p:sp>
        <p:nvSpPr>
          <p:cNvPr id="4" name="Slide Number Placeholder 3"/>
          <p:cNvSpPr>
            <a:spLocks noGrp="1"/>
          </p:cNvSpPr>
          <p:nvPr>
            <p:ph type="sldNum" sz="quarter" idx="10"/>
          </p:nvPr>
        </p:nvSpPr>
        <p:spPr/>
        <p:txBody>
          <a:bodyPr/>
          <a:lstStyle/>
          <a:p>
            <a:fld id="{FA3323AD-1E37-6248-8309-88ADAEA9B8C1}" type="slidenum">
              <a:rPr lang="en-US" smtClean="0"/>
              <a:t>18</a:t>
            </a:fld>
            <a:endParaRPr lang="en-US"/>
          </a:p>
        </p:txBody>
      </p:sp>
    </p:spTree>
    <p:extLst>
      <p:ext uri="{BB962C8B-B14F-4D97-AF65-F5344CB8AC3E}">
        <p14:creationId xmlns:p14="http://schemas.microsoft.com/office/powerpoint/2010/main" val="2388489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Our community members want safe and sustainable services delivered in a predictable, cost-effective manner.</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Let’s go back to what our citizens want: safe and sustainable services delivered in a predictable and cost-effective manner. It is all about the </a:t>
            </a:r>
            <a:r>
              <a:rPr lang="en-CA" sz="1200" i="1" kern="1200" dirty="0">
                <a:solidFill>
                  <a:schemeClr val="tx1"/>
                </a:solidFill>
                <a:effectLst/>
                <a:latin typeface="+mn-lt"/>
                <a:ea typeface="+mn-ea"/>
                <a:cs typeface="+mn-cs"/>
              </a:rPr>
              <a:t>service</a:t>
            </a:r>
            <a:r>
              <a:rPr lang="en-CA" sz="1200" kern="1200" dirty="0">
                <a:solidFill>
                  <a:schemeClr val="tx1"/>
                </a:solidFill>
                <a:effectLst/>
                <a:latin typeface="+mn-lt"/>
                <a:ea typeface="+mn-ea"/>
                <a:cs typeface="+mn-cs"/>
              </a:rPr>
              <a:t>. The asset management process formalizes existing management practices—it gives them some rigour and structure. This gives us sound information. It helps us determine how best to invest in our assets so that our residents can continue to enjoy the services and amenities that contribute to their quality of life, so that they can receive the value of those services without disruption.</a:t>
            </a:r>
          </a:p>
        </p:txBody>
      </p:sp>
      <p:sp>
        <p:nvSpPr>
          <p:cNvPr id="4" name="Slide Number Placeholder 3"/>
          <p:cNvSpPr>
            <a:spLocks noGrp="1"/>
          </p:cNvSpPr>
          <p:nvPr>
            <p:ph type="sldNum" sz="quarter" idx="10"/>
          </p:nvPr>
        </p:nvSpPr>
        <p:spPr/>
        <p:txBody>
          <a:bodyPr/>
          <a:lstStyle/>
          <a:p>
            <a:fld id="{FA3323AD-1E37-6248-8309-88ADAEA9B8C1}" type="slidenum">
              <a:rPr lang="en-US" smtClean="0"/>
              <a:t>19</a:t>
            </a:fld>
            <a:endParaRPr lang="en-US"/>
          </a:p>
        </p:txBody>
      </p:sp>
    </p:spTree>
    <p:extLst>
      <p:ext uri="{BB962C8B-B14F-4D97-AF65-F5344CB8AC3E}">
        <p14:creationId xmlns:p14="http://schemas.microsoft.com/office/powerpoint/2010/main" val="2028846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Notes:</a:t>
            </a:r>
          </a:p>
          <a:p>
            <a:r>
              <a:rPr lang="en-CA" sz="1200" kern="1200" dirty="0">
                <a:solidFill>
                  <a:schemeClr val="tx1"/>
                </a:solidFill>
                <a:effectLst/>
                <a:latin typeface="+mn-lt"/>
                <a:ea typeface="+mn-ea"/>
                <a:cs typeface="+mn-cs"/>
              </a:rPr>
              <a:t>People get irritated when they experience disruptions or poor-quality services, or when their expectations are not met. Asset management can help us reduce the risk of these unpleasant surprises. </a:t>
            </a:r>
          </a:p>
        </p:txBody>
      </p:sp>
      <p:sp>
        <p:nvSpPr>
          <p:cNvPr id="4" name="Slide Number Placeholder 3"/>
          <p:cNvSpPr>
            <a:spLocks noGrp="1"/>
          </p:cNvSpPr>
          <p:nvPr>
            <p:ph type="sldNum" sz="quarter" idx="10"/>
          </p:nvPr>
        </p:nvSpPr>
        <p:spPr/>
        <p:txBody>
          <a:bodyPr/>
          <a:lstStyle/>
          <a:p>
            <a:fld id="{FA3323AD-1E37-6248-8309-88ADAEA9B8C1}" type="slidenum">
              <a:rPr lang="en-US" smtClean="0"/>
              <a:t>20</a:t>
            </a:fld>
            <a:endParaRPr lang="en-US"/>
          </a:p>
        </p:txBody>
      </p:sp>
    </p:spTree>
    <p:extLst>
      <p:ext uri="{BB962C8B-B14F-4D97-AF65-F5344CB8AC3E}">
        <p14:creationId xmlns:p14="http://schemas.microsoft.com/office/powerpoint/2010/main" val="3392981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Asset management is a system that can help us achieve our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We need a system that lets us plan for the future, manage inherent risk, maintain our assets over their whole lifespan and, fundamentally, invest our limited resources wisely. Asset management is that system.</a:t>
            </a:r>
          </a:p>
          <a:p>
            <a:r>
              <a:rPr lang="en-CA" sz="1200" kern="1200" dirty="0">
                <a:solidFill>
                  <a:schemeClr val="tx1"/>
                </a:solidFill>
                <a:effectLst/>
                <a:latin typeface="+mn-lt"/>
                <a:ea typeface="+mn-ea"/>
                <a:cs typeface="+mn-cs"/>
              </a:rPr>
              <a:t>It is a holistic approach to planning, budgeting and decision-making that is driven by solid information. It is based on expected levels of services and is not subject to the changing gusts of political winds. The asset management process allows us to engage in intentional, rather than reactionary or accidental, oversight of the services we provide.</a:t>
            </a:r>
          </a:p>
        </p:txBody>
      </p:sp>
      <p:sp>
        <p:nvSpPr>
          <p:cNvPr id="4" name="Slide Number Placeholder 3"/>
          <p:cNvSpPr>
            <a:spLocks noGrp="1"/>
          </p:cNvSpPr>
          <p:nvPr>
            <p:ph type="sldNum" sz="quarter" idx="10"/>
          </p:nvPr>
        </p:nvSpPr>
        <p:spPr/>
        <p:txBody>
          <a:bodyPr/>
          <a:lstStyle/>
          <a:p>
            <a:fld id="{FA3323AD-1E37-6248-8309-88ADAEA9B8C1}" type="slidenum">
              <a:rPr lang="en-US" smtClean="0"/>
              <a:t>21</a:t>
            </a:fld>
            <a:endParaRPr lang="en-US"/>
          </a:p>
        </p:txBody>
      </p:sp>
    </p:spTree>
    <p:extLst>
      <p:ext uri="{BB962C8B-B14F-4D97-AF65-F5344CB8AC3E}">
        <p14:creationId xmlns:p14="http://schemas.microsoft.com/office/powerpoint/2010/main" val="3167895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All the components of asset management are important. It is the interplay of performance, risk and cost that leads to value. This is a simplified linear visual of those parts.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What are the main components of the asset management process? They are performance, risk and cost. This pretty simple formula (when implemented and followed) is what allows us to deliver safe and sustainable services in a predictable and cost-effective manner, giving our residents what they want and need.</a:t>
            </a:r>
          </a:p>
          <a:p>
            <a:r>
              <a:rPr lang="en-CA" sz="1200" kern="1200" dirty="0">
                <a:solidFill>
                  <a:schemeClr val="tx1"/>
                </a:solidFill>
                <a:effectLst/>
                <a:latin typeface="+mn-lt"/>
                <a:ea typeface="+mn-ea"/>
                <a:cs typeface="+mn-cs"/>
              </a:rPr>
              <a:t>This comes back to our definition of asset management. It is a process used in decision-making to help us figure out how we care for the infrastructure that delivers valuable services to our community in a way that:</a:t>
            </a:r>
            <a:r>
              <a:rPr lang="en-CA" sz="1200" b="1" kern="1200" dirty="0">
                <a:solidFill>
                  <a:schemeClr val="tx1"/>
                </a:solidFill>
                <a:effectLst/>
                <a:latin typeface="+mn-lt"/>
                <a:ea typeface="+mn-ea"/>
                <a:cs typeface="+mn-cs"/>
              </a:rPr>
              <a:t> </a:t>
            </a:r>
            <a:endParaRPr lang="en-CA"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Considers current and future needs (this is the PERFORMANCE component)</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Manages risks and opportunities (this is the RISK component)</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Uses resources wisely (this is the COST component)</a:t>
            </a:r>
          </a:p>
        </p:txBody>
      </p:sp>
      <p:sp>
        <p:nvSpPr>
          <p:cNvPr id="4" name="Slide Number Placeholder 3"/>
          <p:cNvSpPr>
            <a:spLocks noGrp="1"/>
          </p:cNvSpPr>
          <p:nvPr>
            <p:ph type="sldNum" sz="quarter" idx="10"/>
          </p:nvPr>
        </p:nvSpPr>
        <p:spPr/>
        <p:txBody>
          <a:bodyPr/>
          <a:lstStyle/>
          <a:p>
            <a:fld id="{FA3323AD-1E37-6248-8309-88ADAEA9B8C1}" type="slidenum">
              <a:rPr lang="en-US" smtClean="0"/>
              <a:t>22</a:t>
            </a:fld>
            <a:endParaRPr lang="en-US"/>
          </a:p>
        </p:txBody>
      </p:sp>
    </p:spTree>
    <p:extLst>
      <p:ext uri="{BB962C8B-B14F-4D97-AF65-F5344CB8AC3E}">
        <p14:creationId xmlns:p14="http://schemas.microsoft.com/office/powerpoint/2010/main" val="4190816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Each component of asset management guides us to answer the following questions: </a:t>
            </a:r>
          </a:p>
          <a:p>
            <a:r>
              <a:rPr lang="en-CA" sz="1200" kern="1200" dirty="0">
                <a:solidFill>
                  <a:schemeClr val="tx1"/>
                </a:solidFill>
                <a:effectLst/>
                <a:latin typeface="+mn-lt"/>
                <a:ea typeface="+mn-ea"/>
                <a:cs typeface="+mn-cs"/>
              </a:rPr>
              <a:t>1. Does it do what it is supposed to and at the level we expect? </a:t>
            </a:r>
          </a:p>
          <a:p>
            <a:endParaRPr lang="en-US" sz="1200" kern="1200" dirty="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23</a:t>
            </a:fld>
            <a:endParaRPr lang="en-US"/>
          </a:p>
        </p:txBody>
      </p:sp>
    </p:spTree>
    <p:extLst>
      <p:ext uri="{BB962C8B-B14F-4D97-AF65-F5344CB8AC3E}">
        <p14:creationId xmlns:p14="http://schemas.microsoft.com/office/powerpoint/2010/main" val="1059269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2. What are the risks and consequences of this service being disrupted or discontinued? </a:t>
            </a:r>
          </a:p>
          <a:p>
            <a:r>
              <a:rPr lang="en-CA" sz="1200" kern="1200" dirty="0">
                <a:solidFill>
                  <a:schemeClr val="tx1"/>
                </a:solidFill>
                <a:effectLst/>
                <a:latin typeface="+mn-lt"/>
                <a:ea typeface="+mn-ea"/>
                <a:cs typeface="+mn-cs"/>
              </a:rPr>
              <a:t>For example, there is a big difference between the service disruption of a walking/riding trail compared to the service disruption of our underground utilities.</a:t>
            </a:r>
          </a:p>
        </p:txBody>
      </p:sp>
      <p:sp>
        <p:nvSpPr>
          <p:cNvPr id="4" name="Slide Number Placeholder 3"/>
          <p:cNvSpPr>
            <a:spLocks noGrp="1"/>
          </p:cNvSpPr>
          <p:nvPr>
            <p:ph type="sldNum" sz="quarter" idx="10"/>
          </p:nvPr>
        </p:nvSpPr>
        <p:spPr/>
        <p:txBody>
          <a:bodyPr/>
          <a:lstStyle/>
          <a:p>
            <a:fld id="{FA3323AD-1E37-6248-8309-88ADAEA9B8C1}" type="slidenum">
              <a:rPr lang="en-US" smtClean="0"/>
              <a:t>24</a:t>
            </a:fld>
            <a:endParaRPr lang="en-US"/>
          </a:p>
        </p:txBody>
      </p:sp>
    </p:spTree>
    <p:extLst>
      <p:ext uri="{BB962C8B-B14F-4D97-AF65-F5344CB8AC3E}">
        <p14:creationId xmlns:p14="http://schemas.microsoft.com/office/powerpoint/2010/main" val="17822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Welcome…thank you for coming out. Over the past several years we have heard a lot about asset management. Some of it has been obvious, some of it has been useful and a great deal of it has been confusing. Today is all about clarity. Our hope for today is that everyone will leave knowing what asset management is, why it matters and what value it brings to the table. Also, what our role is as elected officials, what the role of staff is and how these roles necessarily fit together. And finally, but most importantly, how we can get started right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7</a:t>
            </a:fld>
            <a:endParaRPr lang="en-US"/>
          </a:p>
        </p:txBody>
      </p:sp>
    </p:spTree>
    <p:extLst>
      <p:ext uri="{BB962C8B-B14F-4D97-AF65-F5344CB8AC3E}">
        <p14:creationId xmlns:p14="http://schemas.microsoft.com/office/powerpoint/2010/main" val="1083250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3. How much money do we need to maintain and replace our assets?</a:t>
            </a:r>
          </a:p>
        </p:txBody>
      </p:sp>
      <p:sp>
        <p:nvSpPr>
          <p:cNvPr id="4" name="Slide Number Placeholder 3"/>
          <p:cNvSpPr>
            <a:spLocks noGrp="1"/>
          </p:cNvSpPr>
          <p:nvPr>
            <p:ph type="sldNum" sz="quarter" idx="10"/>
          </p:nvPr>
        </p:nvSpPr>
        <p:spPr/>
        <p:txBody>
          <a:bodyPr/>
          <a:lstStyle/>
          <a:p>
            <a:fld id="{FA3323AD-1E37-6248-8309-88ADAEA9B8C1}" type="slidenum">
              <a:rPr lang="en-US" smtClean="0"/>
              <a:t>25</a:t>
            </a:fld>
            <a:endParaRPr lang="en-US"/>
          </a:p>
        </p:txBody>
      </p:sp>
    </p:spTree>
    <p:extLst>
      <p:ext uri="{BB962C8B-B14F-4D97-AF65-F5344CB8AC3E}">
        <p14:creationId xmlns:p14="http://schemas.microsoft.com/office/powerpoint/2010/main" val="2855004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Key message: </a:t>
            </a:r>
            <a:r>
              <a:rPr lang="en-CA" sz="1200" b="0" i="1" kern="1200" dirty="0">
                <a:solidFill>
                  <a:schemeClr val="tx1"/>
                </a:solidFill>
                <a:effectLst/>
                <a:latin typeface="+mn-lt"/>
                <a:ea typeface="+mn-ea"/>
                <a:cs typeface="+mn-cs"/>
              </a:rPr>
              <a:t>It’s a simple formula. But simple does not mean easy!</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The components of an asset management process that produce value are performance, risk and cost. </a:t>
            </a:r>
          </a:p>
          <a:p>
            <a:r>
              <a:rPr lang="en-CA" sz="1200" kern="1200" dirty="0">
                <a:solidFill>
                  <a:schemeClr val="tx1"/>
                </a:solidFill>
                <a:effectLst/>
                <a:latin typeface="+mn-lt"/>
                <a:ea typeface="+mn-ea"/>
                <a:cs typeface="+mn-cs"/>
              </a:rPr>
              <a:t>Once again, this pretty simple formula is what allows us to deliver safe and sustainable services in a predictable and cost-effective manner, giving our residents what they want and need.</a:t>
            </a:r>
          </a:p>
          <a:p>
            <a:r>
              <a:rPr lang="en-CA" sz="1200" kern="1200" dirty="0">
                <a:solidFill>
                  <a:schemeClr val="tx1"/>
                </a:solidFill>
                <a:effectLst/>
                <a:latin typeface="+mn-lt"/>
                <a:ea typeface="+mn-ea"/>
                <a:cs typeface="+mn-cs"/>
              </a:rPr>
              <a:t>But simple doesn’t mean easy!</a:t>
            </a:r>
          </a:p>
          <a:p>
            <a:r>
              <a:rPr lang="en-CA" sz="1200" kern="1200" dirty="0">
                <a:solidFill>
                  <a:schemeClr val="tx1"/>
                </a:solidFill>
                <a:effectLst/>
                <a:latin typeface="+mn-lt"/>
                <a:ea typeface="+mn-ea"/>
                <a:cs typeface="+mn-cs"/>
              </a:rPr>
              <a:t>Once implemented, asset management helps your municipality balance performance, risk and costs to make better-informed infrastructure decisions that maximize value for your community. </a:t>
            </a:r>
          </a:p>
          <a:p>
            <a:endParaRPr lang="en-CA" dirty="0"/>
          </a:p>
        </p:txBody>
      </p:sp>
      <p:sp>
        <p:nvSpPr>
          <p:cNvPr id="4" name="Slide Number Placeholder 3"/>
          <p:cNvSpPr>
            <a:spLocks noGrp="1"/>
          </p:cNvSpPr>
          <p:nvPr>
            <p:ph type="sldNum" sz="quarter" idx="10"/>
          </p:nvPr>
        </p:nvSpPr>
        <p:spPr/>
        <p:txBody>
          <a:bodyPr/>
          <a:lstStyle/>
          <a:p>
            <a:fld id="{FA3323AD-1E37-6248-8309-88ADAEA9B8C1}" type="slidenum">
              <a:rPr lang="en-US" smtClean="0"/>
              <a:t>26</a:t>
            </a:fld>
            <a:endParaRPr lang="en-US"/>
          </a:p>
        </p:txBody>
      </p:sp>
    </p:spTree>
    <p:extLst>
      <p:ext uri="{BB962C8B-B14F-4D97-AF65-F5344CB8AC3E}">
        <p14:creationId xmlns:p14="http://schemas.microsoft.com/office/powerpoint/2010/main" val="2562583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PART 1 we asked, “What is asset management?” In PART 2 we asked, “What is the benefit of asset management to my community?” Now in PART 3 we’ll ask, “What is my role as an elected official?”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27</a:t>
            </a:fld>
            <a:endParaRPr lang="en-US"/>
          </a:p>
        </p:txBody>
      </p:sp>
    </p:spTree>
    <p:extLst>
      <p:ext uri="{BB962C8B-B14F-4D97-AF65-F5344CB8AC3E}">
        <p14:creationId xmlns:p14="http://schemas.microsoft.com/office/powerpoint/2010/main" val="1262358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Key message: </a:t>
            </a:r>
            <a:r>
              <a:rPr lang="en-CA" sz="1200" i="1" kern="1200" dirty="0">
                <a:solidFill>
                  <a:schemeClr val="tx1"/>
                </a:solidFill>
                <a:effectLst/>
                <a:latin typeface="+mn-lt"/>
                <a:ea typeface="+mn-ea"/>
                <a:cs typeface="+mn-cs"/>
              </a:rPr>
              <a:t>Council is often most interested in the performance component because council plays a key role in determining the level of service that will be delivered to residents.</a:t>
            </a:r>
            <a:endParaRPr lang="en-CA" sz="1200" b="1" i="1" kern="1200" dirty="0">
              <a:solidFill>
                <a:schemeClr val="tx1"/>
              </a:solidFill>
              <a:effectLst/>
              <a:latin typeface="+mn-lt"/>
              <a:ea typeface="+mn-ea"/>
              <a:cs typeface="+mn-cs"/>
            </a:endParaRP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Let’s come back to the asset management formula: performance + risk + cost = value from services. This is critical! </a:t>
            </a:r>
          </a:p>
          <a:p>
            <a:r>
              <a:rPr lang="en-CA" sz="1200" kern="1200" dirty="0">
                <a:solidFill>
                  <a:schemeClr val="tx1"/>
                </a:solidFill>
                <a:effectLst/>
                <a:latin typeface="+mn-lt"/>
                <a:ea typeface="+mn-ea"/>
                <a:cs typeface="+mn-cs"/>
              </a:rPr>
              <a:t>The greatest value of service comes from taking care of each of the components. No component exists in isolation; they are intertwined. Each must be addressed in turn.</a:t>
            </a:r>
          </a:p>
          <a:p>
            <a:r>
              <a:rPr lang="en-CA" sz="1200" kern="1200" dirty="0">
                <a:solidFill>
                  <a:schemeClr val="tx1"/>
                </a:solidFill>
                <a:effectLst/>
                <a:latin typeface="+mn-lt"/>
                <a:ea typeface="+mn-ea"/>
                <a:cs typeface="+mn-cs"/>
              </a:rPr>
              <a:t>Council is often most interested in the performance component, because elected officials represent the asset owners (the residents), and their role is to reflect the needs and desires of the residents. In fact, council plays a key role in determining the level of service that will be delivered to residents, and in doing so, must take into account residents’ expectations, legislative requirements and available resources. </a:t>
            </a: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If you are short on time, you may choose to omit this slide.</a:t>
            </a:r>
            <a:endParaRPr lang="en-US" sz="1200" i="1" kern="1200" dirty="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28</a:t>
            </a:fld>
            <a:endParaRPr lang="en-US"/>
          </a:p>
        </p:txBody>
      </p:sp>
    </p:spTree>
    <p:extLst>
      <p:ext uri="{BB962C8B-B14F-4D97-AF65-F5344CB8AC3E}">
        <p14:creationId xmlns:p14="http://schemas.microsoft.com/office/powerpoint/2010/main" val="4280215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Local government exists to provide service, and council determines the level of service provided. The quantity and quality of services provided is the prime driver of a council’s very existence.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a:t>
            </a:r>
            <a:r>
              <a:rPr lang="en-CA" sz="1200" kern="1200" dirty="0">
                <a:solidFill>
                  <a:schemeClr val="tx1"/>
                </a:solidFill>
                <a:effectLst/>
                <a:latin typeface="+mn-lt"/>
                <a:ea typeface="+mn-ea"/>
                <a:cs typeface="+mn-cs"/>
              </a:rPr>
              <a:t>: Council’s role is to establish strategic direction. This responsibility includes establishing levels of service and determining the commensurate resources through the budgeting process, cost-recovery targets and tax rates. The example used in the earlier slide regarding response time during a snowfall is a great example of the level of service set by council. So is the hours of operation and the user fees at the arena. These are all examples of levels of service established by council. It would be awesome to be able to provide endless A+ service delivery. However, the reality is that we must choose which services we are able to provide and to what degree given the limitations and constraints we live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FA3323AD-1E37-6248-8309-88ADAEA9B8C1}" type="slidenum">
              <a:rPr lang="en-US" smtClean="0"/>
              <a:t>29</a:t>
            </a:fld>
            <a:endParaRPr lang="en-US"/>
          </a:p>
        </p:txBody>
      </p:sp>
    </p:spTree>
    <p:extLst>
      <p:ext uri="{BB962C8B-B14F-4D97-AF65-F5344CB8AC3E}">
        <p14:creationId xmlns:p14="http://schemas.microsoft.com/office/powerpoint/2010/main" val="3841255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An asset management system provides council with the necessary information to make better-informed decisions when setting direction for service levels and resource allocation.</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a:t>
            </a:r>
            <a:r>
              <a:rPr lang="en-CA" sz="1200" b="1"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In order for council to set direction to deliver safe and sustainable services in a predictable and cost-effective manner, we need solid information. This information is needed to help us answer the following questions about our assets: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Performance: What level of service does </a:t>
            </a:r>
            <a:r>
              <a:rPr lang="en-US" sz="1200" kern="1200" dirty="0">
                <a:solidFill>
                  <a:schemeClr val="tx1"/>
                </a:solidFill>
                <a:effectLst/>
                <a:latin typeface="+mn-lt"/>
                <a:ea typeface="+mn-ea"/>
                <a:cs typeface="+mn-cs"/>
              </a:rPr>
              <a:t>t</a:t>
            </a:r>
            <a:r>
              <a:rPr lang="en-CA" sz="1200" kern="1200" dirty="0">
                <a:solidFill>
                  <a:schemeClr val="tx1"/>
                </a:solidFill>
                <a:effectLst/>
                <a:latin typeface="+mn-lt"/>
                <a:ea typeface="+mn-ea"/>
                <a:cs typeface="+mn-cs"/>
              </a:rPr>
              <a:t>his asset currently provide? How long will the asset perform under current maintenance and operation levels?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Risk: What is the likelihood and consequence of this asset failing?</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Cost: What budget is required to maintain or change the current level of service that this asset provides?</a:t>
            </a:r>
          </a:p>
          <a:p>
            <a:r>
              <a:rPr lang="en-CA" sz="1200" kern="1200" dirty="0">
                <a:solidFill>
                  <a:schemeClr val="tx1"/>
                </a:solidFill>
                <a:effectLst/>
                <a:latin typeface="+mn-lt"/>
                <a:ea typeface="+mn-ea"/>
                <a:cs typeface="+mn-cs"/>
              </a:rPr>
              <a:t>Elected officials must engage with staff to find the information to answer to these questions. </a:t>
            </a:r>
          </a:p>
          <a:p>
            <a:endParaRPr lang="en-CA" dirty="0"/>
          </a:p>
        </p:txBody>
      </p:sp>
      <p:sp>
        <p:nvSpPr>
          <p:cNvPr id="4" name="Slide Number Placeholder 3"/>
          <p:cNvSpPr>
            <a:spLocks noGrp="1"/>
          </p:cNvSpPr>
          <p:nvPr>
            <p:ph type="sldNum" sz="quarter" idx="10"/>
          </p:nvPr>
        </p:nvSpPr>
        <p:spPr/>
        <p:txBody>
          <a:bodyPr/>
          <a:lstStyle/>
          <a:p>
            <a:fld id="{FA3323AD-1E37-6248-8309-88ADAEA9B8C1}" type="slidenum">
              <a:rPr lang="en-US" smtClean="0"/>
              <a:t>30</a:t>
            </a:fld>
            <a:endParaRPr lang="en-US"/>
          </a:p>
        </p:txBody>
      </p:sp>
    </p:spTree>
    <p:extLst>
      <p:ext uri="{BB962C8B-B14F-4D97-AF65-F5344CB8AC3E}">
        <p14:creationId xmlns:p14="http://schemas.microsoft.com/office/powerpoint/2010/main" val="492904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The asset management process provides the necessary data for informed decision-making. It is critical that staff have the resources and support they need to gather this information.</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a:t>
            </a:r>
            <a:r>
              <a:rPr lang="en-US" sz="1200" kern="1200" dirty="0">
                <a:solidFill>
                  <a:schemeClr val="tx1"/>
                </a:solidFill>
                <a:effectLst/>
                <a:latin typeface="+mn-lt"/>
                <a:ea typeface="+mn-ea"/>
                <a:cs typeface="+mn-cs"/>
              </a:rPr>
              <a:t>Asset management provides council with the data it needs to make great infrastructure decisions.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council sets direction and allocates resources, it is the role of municipal staff to manage risk and maintain the expected level of service to residents.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goes beyond simply preventing service failures—it is also about managing risks to public health and safety. In order to continue delivering safe and sustainable services in a predictable and cost-effective manner, staff need to be able to provide council with solid information on our assets. Without this information, we are unlikely to be able to identify possible service disruptions and other risks.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why asset management is a team sport. Once we have determined a desired level of service and the risks associated with an asset, council and staff can work together to establish the cost so that residents can receive the full value of the service provided.</a:t>
            </a:r>
          </a:p>
          <a:p>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Additional</a:t>
            </a:r>
            <a:r>
              <a:rPr lang="en-US" sz="1200" b="1" kern="1200" baseline="0" dirty="0">
                <a:solidFill>
                  <a:schemeClr val="tx1"/>
                </a:solidFill>
                <a:effectLst/>
                <a:latin typeface="+mn-lt"/>
                <a:ea typeface="+mn-ea"/>
                <a:cs typeface="+mn-cs"/>
              </a:rPr>
              <a:t> background: </a:t>
            </a:r>
            <a:r>
              <a:rPr lang="en-US"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DATA—and </a:t>
            </a:r>
            <a:r>
              <a:rPr lang="en-CA" sz="1200" i="1" kern="1200" dirty="0">
                <a:solidFill>
                  <a:schemeClr val="tx1"/>
                </a:solidFill>
                <a:effectLst/>
                <a:latin typeface="+mn-lt"/>
                <a:ea typeface="+mn-ea"/>
                <a:cs typeface="+mn-cs"/>
              </a:rPr>
              <a:t>field data </a:t>
            </a:r>
            <a:r>
              <a:rPr lang="en-CA" sz="1200" kern="1200" dirty="0">
                <a:solidFill>
                  <a:schemeClr val="tx1"/>
                </a:solidFill>
                <a:effectLst/>
                <a:latin typeface="+mn-lt"/>
                <a:ea typeface="+mn-ea"/>
                <a:cs typeface="+mn-cs"/>
              </a:rPr>
              <a:t>in particular—is critical to accurately understanding the performance, risks and costs associated with your assets. For example, the Association of Municipalities of Ontario commissioned a study in 2015 that found the condition of roads, culverts and bridges, when calculated using age data alone, was up to 30% poorer than when the condition of the same assets was assessed using field data. Field data can help you find out if your assets are in better shape than you thought! </a:t>
            </a:r>
          </a:p>
          <a:p>
            <a:endParaRPr lang="en-US" sz="1200" kern="1200" dirty="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31</a:t>
            </a:fld>
            <a:endParaRPr lang="en-US"/>
          </a:p>
        </p:txBody>
      </p:sp>
    </p:spTree>
    <p:extLst>
      <p:ext uri="{BB962C8B-B14F-4D97-AF65-F5344CB8AC3E}">
        <p14:creationId xmlns:p14="http://schemas.microsoft.com/office/powerpoint/2010/main" val="3164545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Key message: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Level of service determines cost and associated budget. The budgeting process needs to start with a conversation about the </a:t>
            </a:r>
            <a:r>
              <a:rPr lang="en-US" sz="1200" b="1" i="1" kern="1200" dirty="0">
                <a:solidFill>
                  <a:schemeClr val="tx1"/>
                </a:solidFill>
                <a:effectLst/>
                <a:latin typeface="+mn-lt"/>
                <a:ea typeface="+mn-ea"/>
                <a:cs typeface="+mn-cs"/>
              </a:rPr>
              <a:t>current level of service </a:t>
            </a:r>
            <a:r>
              <a:rPr lang="en-US" sz="1200" i="1" kern="1200" dirty="0">
                <a:solidFill>
                  <a:schemeClr val="tx1"/>
                </a:solidFill>
                <a:effectLst/>
                <a:latin typeface="+mn-lt"/>
                <a:ea typeface="+mn-ea"/>
                <a:cs typeface="+mn-cs"/>
              </a:rPr>
              <a:t>and how it compares to the </a:t>
            </a:r>
            <a:r>
              <a:rPr lang="en-US" sz="1200" b="1" i="1" kern="1200" dirty="0">
                <a:solidFill>
                  <a:schemeClr val="tx1"/>
                </a:solidFill>
                <a:effectLst/>
                <a:latin typeface="+mn-lt"/>
                <a:ea typeface="+mn-ea"/>
                <a:cs typeface="+mn-cs"/>
              </a:rPr>
              <a:t>desired level of service </a:t>
            </a:r>
            <a:r>
              <a:rPr lang="en-US" sz="1200" i="1" kern="1200" dirty="0">
                <a:solidFill>
                  <a:schemeClr val="tx1"/>
                </a:solidFill>
                <a:effectLst/>
                <a:latin typeface="+mn-lt"/>
                <a:ea typeface="+mn-ea"/>
                <a:cs typeface="+mn-cs"/>
              </a:rPr>
              <a:t>before it focuses on the </a:t>
            </a:r>
            <a:r>
              <a:rPr lang="en-US" sz="1200" b="1" i="1" kern="1200" dirty="0">
                <a:solidFill>
                  <a:schemeClr val="tx1"/>
                </a:solidFill>
                <a:effectLst/>
                <a:latin typeface="+mn-lt"/>
                <a:ea typeface="+mn-ea"/>
                <a:cs typeface="+mn-cs"/>
              </a:rPr>
              <a:t>tax rate</a:t>
            </a:r>
            <a:r>
              <a:rPr lang="en-US"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a:t>
            </a:r>
            <a:r>
              <a:rPr lang="en-US" sz="1200" kern="1200" dirty="0">
                <a:solidFill>
                  <a:schemeClr val="tx1"/>
                </a:solidFill>
                <a:effectLst/>
                <a:latin typeface="+mn-lt"/>
                <a:ea typeface="+mn-ea"/>
                <a:cs typeface="+mn-cs"/>
              </a:rPr>
              <a:t>The variety of services and the level at which we provide them determines our budget. Maintaining the level of service does not mean that budgets remain the same. The cost to provide the same level of service year after year means an increase in material costs, energy costs, staffing costs, etc.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Knowing the performance, risk and cost of our assets allows us to determine if we are going to have to increase, maintain or decrease levels of service. The historic practice of keeping taxes low has led to deferred maintenance and underinvestment in the assets that provide our communities with what they want and expect: safe and sustainable services. The asset management process gives us the information we need to meaningfully address what our assets require while still maintaining the services and quality of life our citizens have come to enjoy. </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32</a:t>
            </a:fld>
            <a:endParaRPr lang="en-US"/>
          </a:p>
        </p:txBody>
      </p:sp>
    </p:spTree>
    <p:extLst>
      <p:ext uri="{BB962C8B-B14F-4D97-AF65-F5344CB8AC3E}">
        <p14:creationId xmlns:p14="http://schemas.microsoft.com/office/powerpoint/2010/main" val="3750788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a:t>
            </a:r>
            <a:r>
              <a:rPr lang="en-US" sz="1200" kern="1200" dirty="0">
                <a:solidFill>
                  <a:schemeClr val="tx1"/>
                </a:solidFill>
                <a:effectLst/>
                <a:latin typeface="+mn-lt"/>
                <a:ea typeface="+mn-ea"/>
                <a:cs typeface="+mn-cs"/>
              </a:rPr>
              <a:t>We have covered the “what” and the “why.” Now let’s turn our attention to the “how.” How do we get started? The first step is to smile, nod assent and get a little excited, but do not get overwhelmed. The time to start a formal process is now and the perfect place to begin is exactly where we find ourselves. It took us many years to get ourselves into the position we are in, so we’re not going to get ourselves out of it overnight. This is a long-term commitment.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33</a:t>
            </a:fld>
            <a:endParaRPr lang="en-US"/>
          </a:p>
        </p:txBody>
      </p:sp>
    </p:spTree>
    <p:extLst>
      <p:ext uri="{BB962C8B-B14F-4D97-AF65-F5344CB8AC3E}">
        <p14:creationId xmlns:p14="http://schemas.microsoft.com/office/powerpoint/2010/main" val="2992104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 </a:t>
            </a:r>
            <a:r>
              <a:rPr lang="en-CA" sz="1200" i="1" kern="1200" dirty="0">
                <a:solidFill>
                  <a:schemeClr val="tx1"/>
                </a:solidFill>
                <a:effectLst/>
                <a:latin typeface="+mn-lt"/>
                <a:ea typeface="+mn-ea"/>
                <a:cs typeface="+mn-cs"/>
              </a:rPr>
              <a:t>One great way to start is by establishing an asset management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a:t>
            </a:r>
            <a:r>
              <a:rPr lang="en-US" sz="1200" kern="1200" dirty="0">
                <a:solidFill>
                  <a:schemeClr val="tx1"/>
                </a:solidFill>
                <a:effectLst/>
                <a:latin typeface="+mn-lt"/>
                <a:ea typeface="+mn-ea"/>
                <a:cs typeface="+mn-cs"/>
              </a:rPr>
              <a:t>While any first step is a good one, policy is a great place to start.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does having a policy matter? Sound asset management practices start with good, clear policies.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word politician means “policy setter.” Council’s main job is to provide clear, broad direction through policy. Staff’s job is to work out the details. With policy in place, we can ensure that the asset management process is the lens through which we make all of our decisions. In the absence of a policy, staff are forced to guess what we, as council, want. Policy sets direction and eliminates guesswork. </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If you are short on time, you may choose to omit this slide. </a:t>
            </a:r>
          </a:p>
        </p:txBody>
      </p:sp>
      <p:sp>
        <p:nvSpPr>
          <p:cNvPr id="4" name="Slide Number Placeholder 3"/>
          <p:cNvSpPr>
            <a:spLocks noGrp="1"/>
          </p:cNvSpPr>
          <p:nvPr>
            <p:ph type="sldNum" sz="quarter" idx="10"/>
          </p:nvPr>
        </p:nvSpPr>
        <p:spPr/>
        <p:txBody>
          <a:bodyPr/>
          <a:lstStyle/>
          <a:p>
            <a:fld id="{FA3323AD-1E37-6248-8309-88ADAEA9B8C1}" type="slidenum">
              <a:rPr lang="en-US" smtClean="0"/>
              <a:t>34</a:t>
            </a:fld>
            <a:endParaRPr lang="en-US"/>
          </a:p>
        </p:txBody>
      </p:sp>
    </p:spTree>
    <p:extLst>
      <p:ext uri="{BB962C8B-B14F-4D97-AF65-F5344CB8AC3E}">
        <p14:creationId xmlns:p14="http://schemas.microsoft.com/office/powerpoint/2010/main" val="265523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Light" panose="020F0302020204030204" pitchFamily="34" charset="0"/>
                <a:ea typeface="+mn-ea"/>
                <a:cs typeface="+mn-cs"/>
              </a:rPr>
              <a:t>Notes:</a:t>
            </a:r>
            <a:r>
              <a:rPr lang="en-US" sz="1200" kern="1200" dirty="0">
                <a:solidFill>
                  <a:schemeClr val="tx1"/>
                </a:solidFill>
                <a:effectLst/>
                <a:latin typeface="Calibri Light" panose="020F0302020204030204" pitchFamily="34" charset="0"/>
                <a:ea typeface="+mn-ea"/>
                <a:cs typeface="+mn-cs"/>
              </a:rPr>
              <a:t> Let’s start by exploring what is asset management?</a:t>
            </a:r>
          </a:p>
        </p:txBody>
      </p:sp>
      <p:sp>
        <p:nvSpPr>
          <p:cNvPr id="4" name="Slide Number Placeholder 3"/>
          <p:cNvSpPr>
            <a:spLocks noGrp="1"/>
          </p:cNvSpPr>
          <p:nvPr>
            <p:ph type="sldNum" sz="quarter" idx="10"/>
          </p:nvPr>
        </p:nvSpPr>
        <p:spPr/>
        <p:txBody>
          <a:bodyPr/>
          <a:lstStyle/>
          <a:p>
            <a:fld id="{FA3323AD-1E37-6248-8309-88ADAEA9B8C1}" type="slidenum">
              <a:rPr lang="en-US" smtClean="0"/>
              <a:t>8</a:t>
            </a:fld>
            <a:endParaRPr lang="en-US"/>
          </a:p>
        </p:txBody>
      </p:sp>
    </p:spTree>
    <p:extLst>
      <p:ext uri="{BB962C8B-B14F-4D97-AF65-F5344CB8AC3E}">
        <p14:creationId xmlns:p14="http://schemas.microsoft.com/office/powerpoint/2010/main" val="426575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 </a:t>
            </a:r>
            <a:r>
              <a:rPr lang="en-CA" sz="1200" i="1" kern="1200" dirty="0">
                <a:solidFill>
                  <a:schemeClr val="tx1"/>
                </a:solidFill>
                <a:effectLst/>
                <a:latin typeface="+mn-lt"/>
                <a:ea typeface="+mn-ea"/>
                <a:cs typeface="+mn-cs"/>
              </a:rPr>
              <a:t>Any first step is a good first step!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a:t>
            </a:r>
            <a:r>
              <a:rPr lang="en-CA" sz="1200" kern="1200" dirty="0">
                <a:solidFill>
                  <a:schemeClr val="tx1"/>
                </a:solidFill>
                <a:effectLst/>
                <a:latin typeface="+mn-lt"/>
                <a:ea typeface="+mn-ea"/>
                <a:cs typeface="+mn-cs"/>
              </a:rPr>
              <a:t> Here are some actions we can take right now:</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Policy</a:t>
            </a:r>
            <a:r>
              <a:rPr lang="en-CA" sz="1200" kern="1200" dirty="0">
                <a:solidFill>
                  <a:schemeClr val="tx1"/>
                </a:solidFill>
                <a:effectLst/>
                <a:latin typeface="+mn-lt"/>
                <a:ea typeface="+mn-ea"/>
                <a:cs typeface="+mn-cs"/>
              </a:rPr>
              <a:t>: Direct staff to develop some policy options to bring back to council. </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Resolution from council</a:t>
            </a:r>
            <a:r>
              <a:rPr lang="en-CA" sz="1200" kern="1200" dirty="0">
                <a:solidFill>
                  <a:schemeClr val="tx1"/>
                </a:solidFill>
                <a:effectLst/>
                <a:latin typeface="+mn-lt"/>
                <a:ea typeface="+mn-ea"/>
                <a:cs typeface="+mn-cs"/>
              </a:rPr>
              <a:t>: Direct staff to start exploring asset management practices.</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Engagement</a:t>
            </a:r>
            <a:r>
              <a:rPr lang="en-CA" sz="1200" kern="1200" dirty="0">
                <a:solidFill>
                  <a:schemeClr val="tx1"/>
                </a:solidFill>
                <a:effectLst/>
                <a:latin typeface="+mn-lt"/>
                <a:ea typeface="+mn-ea"/>
                <a:cs typeface="+mn-cs"/>
              </a:rPr>
              <a:t>: Dialogue with staff to determine where the organization is in the data-gathering process.</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Life cycle costing</a:t>
            </a:r>
            <a:r>
              <a:rPr lang="en-CA" sz="1200" kern="1200" dirty="0">
                <a:solidFill>
                  <a:schemeClr val="tx1"/>
                </a:solidFill>
                <a:effectLst/>
                <a:latin typeface="+mn-lt"/>
                <a:ea typeface="+mn-ea"/>
                <a:cs typeface="+mn-cs"/>
              </a:rPr>
              <a:t>: Commit to using full life cycle cost accounting in our decision-making. This means taking into consideration all the costs incurred throughout the whole life of an asset, such as planning, capital, operations, preventative maintenance, renewal and disposal costs. </a:t>
            </a:r>
          </a:p>
          <a:p>
            <a:r>
              <a:rPr lang="en-CA" sz="1200" kern="1200" dirty="0">
                <a:solidFill>
                  <a:schemeClr val="tx1"/>
                </a:solidFill>
                <a:effectLst/>
                <a:latin typeface="+mn-lt"/>
                <a:ea typeface="+mn-ea"/>
                <a:cs typeface="+mn-cs"/>
              </a:rPr>
              <a:t>Any first step is a good first step! </a:t>
            </a:r>
          </a:p>
        </p:txBody>
      </p:sp>
      <p:sp>
        <p:nvSpPr>
          <p:cNvPr id="4" name="Slide Number Placeholder 3"/>
          <p:cNvSpPr>
            <a:spLocks noGrp="1"/>
          </p:cNvSpPr>
          <p:nvPr>
            <p:ph type="sldNum" sz="quarter" idx="10"/>
          </p:nvPr>
        </p:nvSpPr>
        <p:spPr/>
        <p:txBody>
          <a:bodyPr/>
          <a:lstStyle/>
          <a:p>
            <a:fld id="{FA3323AD-1E37-6248-8309-88ADAEA9B8C1}" type="slidenum">
              <a:rPr lang="en-US" smtClean="0"/>
              <a:t>35</a:t>
            </a:fld>
            <a:endParaRPr lang="en-US"/>
          </a:p>
        </p:txBody>
      </p:sp>
    </p:spTree>
    <p:extLst>
      <p:ext uri="{BB962C8B-B14F-4D97-AF65-F5344CB8AC3E}">
        <p14:creationId xmlns:p14="http://schemas.microsoft.com/office/powerpoint/2010/main" val="1132623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The sooner you start embracing asset management as a way of doing business, the easier it will be to move toward a more sustainable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By embracing sound asset management practices, council can get the information we need to make great decisions. When we work with staff, together we can ensure that our residents receive the sustained, cost-effective services they expect. Staff need resources to get asset management practices up and running. How will we support them? </a:t>
            </a:r>
          </a:p>
          <a:p>
            <a:r>
              <a:rPr lang="en-CA" sz="1200" kern="1200" dirty="0">
                <a:solidFill>
                  <a:schemeClr val="tx1"/>
                </a:solidFill>
                <a:effectLst/>
                <a:latin typeface="+mn-lt"/>
                <a:ea typeface="+mn-ea"/>
                <a:cs typeface="+mn-cs"/>
              </a:rPr>
              <a:t>The intention of this session was to raise our collective understanding of asset management. The question we need to ask ourselves is this: What steps should we take to ensure we can provide sustainable services into the future?</a:t>
            </a: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If you are short on time, you may choose to omit this slide. </a:t>
            </a:r>
          </a:p>
        </p:txBody>
      </p:sp>
      <p:sp>
        <p:nvSpPr>
          <p:cNvPr id="4" name="Slide Number Placeholder 3"/>
          <p:cNvSpPr>
            <a:spLocks noGrp="1"/>
          </p:cNvSpPr>
          <p:nvPr>
            <p:ph type="sldNum" sz="quarter" idx="10"/>
          </p:nvPr>
        </p:nvSpPr>
        <p:spPr/>
        <p:txBody>
          <a:bodyPr/>
          <a:lstStyle/>
          <a:p>
            <a:fld id="{FA3323AD-1E37-6248-8309-88ADAEA9B8C1}" type="slidenum">
              <a:rPr lang="en-US" smtClean="0"/>
              <a:t>36</a:t>
            </a:fld>
            <a:endParaRPr lang="en-US"/>
          </a:p>
        </p:txBody>
      </p:sp>
    </p:spTree>
    <p:extLst>
      <p:ext uri="{BB962C8B-B14F-4D97-AF65-F5344CB8AC3E}">
        <p14:creationId xmlns:p14="http://schemas.microsoft.com/office/powerpoint/2010/main" val="3144995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These questions are designed to get your council thinking and talking about the services your municipality currently provides, what information it has and what information it might need to make great infrastructure-related decisions. </a:t>
            </a:r>
          </a:p>
          <a:p>
            <a:r>
              <a:rPr lang="en-CA" sz="1200" kern="1200" dirty="0">
                <a:solidFill>
                  <a:schemeClr val="tx1"/>
                </a:solidFill>
                <a:effectLst/>
                <a:latin typeface="+mn-lt"/>
                <a:ea typeface="+mn-ea"/>
                <a:cs typeface="+mn-cs"/>
              </a:rPr>
              <a:t>We encourage you to introduce them at the end of your presentation, or throughout your session, in whatever way you feel will be most effective in creating an engaged discussion.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If you’re using this presentation in a formal council meeting, you may choose to discuss these questions as a group.</a:t>
            </a:r>
          </a:p>
          <a:p>
            <a:r>
              <a:rPr lang="en-CA" sz="1200" kern="1200" dirty="0">
                <a:solidFill>
                  <a:schemeClr val="tx1"/>
                </a:solidFill>
                <a:effectLst/>
                <a:latin typeface="+mn-lt"/>
                <a:ea typeface="+mn-ea"/>
                <a:cs typeface="+mn-cs"/>
              </a:rPr>
              <a:t>If you’re presenting to council in a less formal setting, you may wish to have members discuss these questions in small groups.  One facilitation option is to post each of these four questions on a flip chart around the room.  Have groups of 2-4 council members start at each question station and write their notes on the flip chart. Ask the groups to rotate after 3-5 minutes, so that each group has the opportunity to contribute notes to each question.  If there is time, have someone summarize the main points captured under each question in plenary.</a:t>
            </a:r>
            <a:endParaRPr lang="en-CA" sz="1200" kern="1200" dirty="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37</a:t>
            </a:fld>
            <a:endParaRPr lang="en-US"/>
          </a:p>
        </p:txBody>
      </p:sp>
    </p:spTree>
    <p:extLst>
      <p:ext uri="{BB962C8B-B14F-4D97-AF65-F5344CB8AC3E}">
        <p14:creationId xmlns:p14="http://schemas.microsoft.com/office/powerpoint/2010/main" val="3191439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A3323AD-1E37-6248-8309-88ADAEA9B8C1}" type="slidenum">
              <a:rPr lang="en-US" smtClean="0"/>
              <a:t>38</a:t>
            </a:fld>
            <a:endParaRPr lang="en-US"/>
          </a:p>
        </p:txBody>
      </p:sp>
    </p:spTree>
    <p:extLst>
      <p:ext uri="{BB962C8B-B14F-4D97-AF65-F5344CB8AC3E}">
        <p14:creationId xmlns:p14="http://schemas.microsoft.com/office/powerpoint/2010/main" val="2257729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 </a:t>
            </a:r>
            <a:r>
              <a:rPr lang="en-CA" sz="1200" i="1" kern="1200" dirty="0">
                <a:solidFill>
                  <a:schemeClr val="tx1"/>
                </a:solidFill>
                <a:effectLst/>
                <a:latin typeface="+mn-lt"/>
                <a:ea typeface="+mn-ea"/>
                <a:cs typeface="+mn-cs"/>
              </a:rPr>
              <a:t>Assets provide our community with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a:t>
            </a:r>
            <a:r>
              <a:rPr lang="en-US" sz="1200" kern="1200" dirty="0">
                <a:solidFill>
                  <a:schemeClr val="tx1"/>
                </a:solidFill>
                <a:effectLst/>
                <a:latin typeface="+mn-lt"/>
                <a:ea typeface="+mn-ea"/>
                <a:cs typeface="+mn-cs"/>
              </a:rPr>
              <a:t>Our community assets are publicly owned. These assets are made up of natural ecosystems (like wetlands and aquifers), the constructed environment (like roads, buildings and playgrounds), and the equipment and resources needed to maintain what we have. So, our water, sewer and drainage systems, our transportation networks, our walking trails, our green spaces, our sports and recreation facilities…they all provide services that our communities rely on. Each of these assets performs a function which provides a service that our residents value and have come to expect as part of their everyday lives.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9</a:t>
            </a:fld>
            <a:endParaRPr lang="en-US"/>
          </a:p>
        </p:txBody>
      </p:sp>
    </p:spTree>
    <p:extLst>
      <p:ext uri="{BB962C8B-B14F-4D97-AF65-F5344CB8AC3E}">
        <p14:creationId xmlns:p14="http://schemas.microsoft.com/office/powerpoint/2010/main" val="145092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 </a:t>
            </a:r>
            <a:r>
              <a:rPr lang="en-CA" sz="1200" i="1" kern="1200" dirty="0">
                <a:solidFill>
                  <a:schemeClr val="tx1"/>
                </a:solidFill>
                <a:effectLst/>
                <a:latin typeface="+mn-lt"/>
                <a:ea typeface="+mn-ea"/>
                <a:cs typeface="+mn-cs"/>
              </a:rPr>
              <a:t>Management means to “actively care for” the things we own and are responsible for.</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a:t>
            </a:r>
            <a:r>
              <a:rPr lang="en-US" sz="1200" kern="1200" dirty="0">
                <a:solidFill>
                  <a:schemeClr val="tx1"/>
                </a:solidFill>
                <a:effectLst/>
                <a:latin typeface="+mn-lt"/>
                <a:ea typeface="+mn-ea"/>
                <a:cs typeface="+mn-cs"/>
              </a:rPr>
              <a:t>: Management, by definition, means to care for, to be in charge of and to nurture.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Management means that we don’t wait for a crisis or a service failure to occur before acting; we minimize and prevent those events through active management and formalized planning.  It is about moving from reactive decisions to proactive management.</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10</a:t>
            </a:fld>
            <a:endParaRPr lang="en-US"/>
          </a:p>
        </p:txBody>
      </p:sp>
    </p:spTree>
    <p:extLst>
      <p:ext uri="{BB962C8B-B14F-4D97-AF65-F5344CB8AC3E}">
        <p14:creationId xmlns:p14="http://schemas.microsoft.com/office/powerpoint/2010/main" val="125198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 </a:t>
            </a:r>
            <a:r>
              <a:rPr lang="en-CA" sz="1200" i="1" kern="1200" dirty="0">
                <a:solidFill>
                  <a:schemeClr val="tx1"/>
                </a:solidFill>
                <a:effectLst/>
                <a:latin typeface="+mn-lt"/>
                <a:ea typeface="+mn-ea"/>
                <a:cs typeface="+mn-cs"/>
              </a:rPr>
              <a:t>Management is an active and ongoing activity that ensures that services are delivered in a seamless fashion. </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Actively managing our assets means paying attention to both what we can and </a:t>
            </a:r>
            <a:r>
              <a:rPr lang="en-CA" sz="1200" i="1" kern="1200" dirty="0">
                <a:solidFill>
                  <a:schemeClr val="tx1"/>
                </a:solidFill>
                <a:effectLst/>
                <a:latin typeface="+mn-lt"/>
                <a:ea typeface="+mn-ea"/>
                <a:cs typeface="+mn-cs"/>
              </a:rPr>
              <a:t>can’t</a:t>
            </a:r>
            <a:r>
              <a:rPr lang="en-CA" sz="1200" kern="1200" dirty="0">
                <a:solidFill>
                  <a:schemeClr val="tx1"/>
                </a:solidFill>
                <a:effectLst/>
                <a:latin typeface="+mn-lt"/>
                <a:ea typeface="+mn-ea"/>
                <a:cs typeface="+mn-cs"/>
              </a:rPr>
              <a:t> see. It is caring for the visible roads and the hidden pipes. We need to actively manage all assets in a way that ensures they will continue to contribute to the quality of life of our citizens now and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11</a:t>
            </a:fld>
            <a:endParaRPr lang="en-US"/>
          </a:p>
        </p:txBody>
      </p:sp>
    </p:spTree>
    <p:extLst>
      <p:ext uri="{BB962C8B-B14F-4D97-AF65-F5344CB8AC3E}">
        <p14:creationId xmlns:p14="http://schemas.microsoft.com/office/powerpoint/2010/main" val="39361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 </a:t>
            </a:r>
            <a:r>
              <a:rPr lang="en-CA" sz="1200" kern="1200" dirty="0">
                <a:solidFill>
                  <a:schemeClr val="tx1"/>
                </a:solidFill>
                <a:effectLst/>
                <a:latin typeface="+mn-lt"/>
                <a:ea typeface="+mn-ea"/>
                <a:cs typeface="+mn-cs"/>
              </a:rPr>
              <a:t>Do we have the necessary information—the answers to these questions—to be able to make strategic decisions?</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Asset management helps us put some rigour and structure around the information we use to make strategic decisions. We use it so that our assets will continue to work well, with no surprises, and provide our citizens with services. </a:t>
            </a:r>
          </a:p>
          <a:p>
            <a:r>
              <a:rPr lang="en-CA" sz="1200" kern="1200" dirty="0">
                <a:solidFill>
                  <a:schemeClr val="tx1"/>
                </a:solidFill>
                <a:effectLst/>
                <a:latin typeface="+mn-lt"/>
                <a:ea typeface="+mn-ea"/>
                <a:cs typeface="+mn-cs"/>
              </a:rPr>
              <a:t>Here are the basic asset management questions:</a:t>
            </a:r>
          </a:p>
          <a:p>
            <a:r>
              <a:rPr lang="en-CA" sz="1200" kern="1200" dirty="0">
                <a:solidFill>
                  <a:schemeClr val="tx1"/>
                </a:solidFill>
                <a:effectLst/>
                <a:latin typeface="+mn-lt"/>
                <a:ea typeface="+mn-ea"/>
                <a:cs typeface="+mn-cs"/>
              </a:rPr>
              <a:t>• What do we own? Where is it?</a:t>
            </a:r>
          </a:p>
          <a:p>
            <a:r>
              <a:rPr lang="en-CA" sz="1200" kern="1200" dirty="0">
                <a:solidFill>
                  <a:schemeClr val="tx1"/>
                </a:solidFill>
                <a:effectLst/>
                <a:latin typeface="+mn-lt"/>
                <a:ea typeface="+mn-ea"/>
                <a:cs typeface="+mn-cs"/>
              </a:rPr>
              <a:t>• What condition is it in? </a:t>
            </a:r>
          </a:p>
          <a:p>
            <a:r>
              <a:rPr lang="en-CA" sz="1200" kern="1200" dirty="0">
                <a:solidFill>
                  <a:schemeClr val="tx1"/>
                </a:solidFill>
                <a:effectLst/>
                <a:latin typeface="+mn-lt"/>
                <a:ea typeface="+mn-ea"/>
                <a:cs typeface="+mn-cs"/>
              </a:rPr>
              <a:t>• What is the level of service (current and desired) that each asset provides?</a:t>
            </a:r>
          </a:p>
          <a:p>
            <a:r>
              <a:rPr lang="en-CA" sz="1200" kern="1200" dirty="0">
                <a:solidFill>
                  <a:schemeClr val="tx1"/>
                </a:solidFill>
                <a:effectLst/>
                <a:latin typeface="+mn-lt"/>
                <a:ea typeface="+mn-ea"/>
                <a:cs typeface="+mn-cs"/>
              </a:rPr>
              <a:t>• What is the asset’s remaining useful life or service life? </a:t>
            </a:r>
          </a:p>
          <a:p>
            <a:r>
              <a:rPr lang="en-CA" sz="1200" kern="1200" dirty="0">
                <a:solidFill>
                  <a:schemeClr val="tx1"/>
                </a:solidFill>
                <a:effectLst/>
                <a:latin typeface="+mn-lt"/>
                <a:ea typeface="+mn-ea"/>
                <a:cs typeface="+mn-cs"/>
              </a:rPr>
              <a:t>• Which assets are the most critical, and what is the level of risk to their function and sustainability?</a:t>
            </a:r>
          </a:p>
          <a:p>
            <a:r>
              <a:rPr lang="en-CA" sz="1200" kern="1200" dirty="0">
                <a:solidFill>
                  <a:schemeClr val="tx1"/>
                </a:solidFill>
                <a:effectLst/>
                <a:latin typeface="+mn-lt"/>
                <a:ea typeface="+mn-ea"/>
                <a:cs typeface="+mn-cs"/>
              </a:rPr>
              <a:t>• What do we need to do to sustain the services provided by each asset? When do we need to do it by? What will it cost?</a:t>
            </a:r>
          </a:p>
          <a:p>
            <a:r>
              <a:rPr lang="en-CA" sz="1200" kern="1200" dirty="0">
                <a:solidFill>
                  <a:schemeClr val="tx1"/>
                </a:solidFill>
                <a:effectLst/>
                <a:latin typeface="+mn-lt"/>
                <a:ea typeface="+mn-ea"/>
                <a:cs typeface="+mn-cs"/>
              </a:rPr>
              <a:t>Think about these questions for a moment. As stewards of community assets, how confident are we that we have this information readily available? If we don’t, what would it take to get into a position where we could answer those questions with confidence?</a:t>
            </a:r>
          </a:p>
        </p:txBody>
      </p:sp>
      <p:sp>
        <p:nvSpPr>
          <p:cNvPr id="4" name="Slide Number Placeholder 3"/>
          <p:cNvSpPr>
            <a:spLocks noGrp="1"/>
          </p:cNvSpPr>
          <p:nvPr>
            <p:ph type="sldNum" sz="quarter" idx="10"/>
          </p:nvPr>
        </p:nvSpPr>
        <p:spPr/>
        <p:txBody>
          <a:bodyPr/>
          <a:lstStyle/>
          <a:p>
            <a:fld id="{FA3323AD-1E37-6248-8309-88ADAEA9B8C1}" type="slidenum">
              <a:rPr lang="en-US" smtClean="0"/>
              <a:t>12</a:t>
            </a:fld>
            <a:endParaRPr lang="en-US"/>
          </a:p>
        </p:txBody>
      </p:sp>
    </p:spTree>
    <p:extLst>
      <p:ext uri="{BB962C8B-B14F-4D97-AF65-F5344CB8AC3E}">
        <p14:creationId xmlns:p14="http://schemas.microsoft.com/office/powerpoint/2010/main" val="4190369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Asset management is a process used in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a:t>
            </a:r>
            <a:r>
              <a:rPr lang="en-US" sz="1200" kern="1200" dirty="0">
                <a:solidFill>
                  <a:schemeClr val="tx1"/>
                </a:solidFill>
                <a:effectLst/>
                <a:latin typeface="+mn-lt"/>
                <a:ea typeface="+mn-ea"/>
                <a:cs typeface="+mn-cs"/>
              </a:rPr>
              <a:t>So, for local governments, engaging in an asset management process allows us to answer the fundamental questions: How do we best care for the assets that deliver services to our residents; the very services that they rely on every day?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what they truly want is safe and sustainable services delivered in a predictable, cost-effective manner.</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truth, our residents don’t want to have to think about it. They just want it to happen without any unpleasant surprises or inconvenient disruptions. Our job is to manage assets and deliver services in the smoothest and most fiscally responsible manner possible.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23AD-1E37-6248-8309-88ADAEA9B8C1}" type="slidenum">
              <a:rPr lang="en-US" smtClean="0"/>
              <a:t>13</a:t>
            </a:fld>
            <a:endParaRPr lang="en-US"/>
          </a:p>
        </p:txBody>
      </p:sp>
    </p:spTree>
    <p:extLst>
      <p:ext uri="{BB962C8B-B14F-4D97-AF65-F5344CB8AC3E}">
        <p14:creationId xmlns:p14="http://schemas.microsoft.com/office/powerpoint/2010/main" val="3948547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message:</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Asset management combines smaller parts. The parts are not, in and of themselves, asset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Notes: </a:t>
            </a:r>
            <a:r>
              <a:rPr lang="en-CA" sz="1200" kern="1200" dirty="0">
                <a:solidFill>
                  <a:schemeClr val="tx1"/>
                </a:solidFill>
                <a:effectLst/>
                <a:latin typeface="+mn-lt"/>
                <a:ea typeface="+mn-ea"/>
                <a:cs typeface="+mn-cs"/>
              </a:rPr>
              <a:t>As important as it is to understand what asset management is, it is equally important to understand what it is </a:t>
            </a:r>
            <a:r>
              <a:rPr lang="en-CA" sz="1200" i="1" kern="1200" dirty="0">
                <a:solidFill>
                  <a:schemeClr val="tx1"/>
                </a:solidFill>
                <a:effectLst/>
                <a:latin typeface="+mn-lt"/>
                <a:ea typeface="+mn-ea"/>
                <a:cs typeface="+mn-cs"/>
              </a:rPr>
              <a:t>not</a:t>
            </a:r>
            <a:r>
              <a:rPr lang="en-CA" sz="1200" kern="1200" dirty="0">
                <a:solidFill>
                  <a:schemeClr val="tx1"/>
                </a:solidFill>
                <a:effectLst/>
                <a:latin typeface="+mn-lt"/>
                <a:ea typeface="+mn-ea"/>
                <a:cs typeface="+mn-cs"/>
              </a:rPr>
              <a:t>. There are ingredients that contribute to the recipe, but in the same way that flour is not bread, these things are not asset management. </a:t>
            </a:r>
          </a:p>
          <a:p>
            <a:r>
              <a:rPr lang="en-CA" sz="1200" kern="1200" dirty="0">
                <a:solidFill>
                  <a:schemeClr val="tx1"/>
                </a:solidFill>
                <a:effectLst/>
                <a:latin typeface="+mn-lt"/>
                <a:ea typeface="+mn-ea"/>
                <a:cs typeface="+mn-cs"/>
              </a:rPr>
              <a:t>Although asset management is not a standalone plan, asset management plans, software and data collection can all be useful ingredients that can support holistic and integrated asset management practices.</a:t>
            </a: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If you are short on time, you may choose to omit this slide. </a:t>
            </a:r>
          </a:p>
        </p:txBody>
      </p:sp>
      <p:sp>
        <p:nvSpPr>
          <p:cNvPr id="4" name="Slide Number Placeholder 3"/>
          <p:cNvSpPr>
            <a:spLocks noGrp="1"/>
          </p:cNvSpPr>
          <p:nvPr>
            <p:ph type="sldNum" sz="quarter" idx="10"/>
          </p:nvPr>
        </p:nvSpPr>
        <p:spPr/>
        <p:txBody>
          <a:bodyPr/>
          <a:lstStyle/>
          <a:p>
            <a:fld id="{FA3323AD-1E37-6248-8309-88ADAEA9B8C1}" type="slidenum">
              <a:rPr lang="en-US" smtClean="0"/>
              <a:t>14</a:t>
            </a:fld>
            <a:endParaRPr lang="en-US"/>
          </a:p>
        </p:txBody>
      </p:sp>
    </p:spTree>
    <p:extLst>
      <p:ext uri="{BB962C8B-B14F-4D97-AF65-F5344CB8AC3E}">
        <p14:creationId xmlns:p14="http://schemas.microsoft.com/office/powerpoint/2010/main" val="413023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9C2D76C1-575A-2641-99D3-87725BD549AB}" type="datetimeFigureOut">
              <a:rPr lang="en-US" smtClean="0"/>
              <a:t>19-08-27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524800" y="6390000"/>
            <a:ext cx="360000" cy="360000"/>
          </a:xfrm>
          <a:prstGeom prst="rect">
            <a:avLst/>
          </a:prstGeom>
        </p:spPr>
        <p:txBody>
          <a:bodyPr/>
          <a:lstStyle>
            <a:lvl1pPr>
              <a:defRPr>
                <a:solidFill>
                  <a:srgbClr val="898989"/>
                </a:solidFill>
              </a:defRPr>
            </a:lvl1pPr>
          </a:lstStyle>
          <a:p>
            <a:fld id="{9EFA2732-92FF-0B49-BA69-5E3752E32786}" type="slidenum">
              <a:rPr lang="en-US" smtClean="0"/>
              <a:pPr/>
              <a:t>‹#›</a:t>
            </a:fld>
            <a:endParaRPr lang="en-US" dirty="0"/>
          </a:p>
        </p:txBody>
      </p:sp>
    </p:spTree>
    <p:extLst>
      <p:ext uri="{BB962C8B-B14F-4D97-AF65-F5344CB8AC3E}">
        <p14:creationId xmlns:p14="http://schemas.microsoft.com/office/powerpoint/2010/main" val="4149465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9C2D76C1-575A-2641-99D3-87725BD549AB}" type="datetimeFigureOut">
              <a:rPr lang="en-US" smtClean="0"/>
              <a:t>19-08-27</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524800" y="6390000"/>
            <a:ext cx="360000" cy="360000"/>
          </a:xfrm>
          <a:prstGeom prst="rect">
            <a:avLst/>
          </a:prstGeom>
        </p:spPr>
        <p:txBody>
          <a:bodyPr/>
          <a:lstStyle/>
          <a:p>
            <a:fld id="{9EFA2732-92FF-0B49-BA69-5E3752E32786}" type="slidenum">
              <a:rPr lang="en-US" smtClean="0"/>
              <a:t>‹#›</a:t>
            </a:fld>
            <a:endParaRPr lang="en-US"/>
          </a:p>
        </p:txBody>
      </p:sp>
    </p:spTree>
    <p:extLst>
      <p:ext uri="{BB962C8B-B14F-4D97-AF65-F5344CB8AC3E}">
        <p14:creationId xmlns:p14="http://schemas.microsoft.com/office/powerpoint/2010/main" val="2423967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xmlns="" id="{1ADF0A1E-3E6C-0040-A95A-06B94A455758}"/>
              </a:ext>
            </a:extLst>
          </p:cNvPr>
          <p:cNvSpPr txBox="1">
            <a:spLocks/>
          </p:cNvSpPr>
          <p:nvPr userDrawn="1"/>
        </p:nvSpPr>
        <p:spPr>
          <a:xfrm>
            <a:off x="8528462" y="6377596"/>
            <a:ext cx="373299" cy="365125"/>
          </a:xfrm>
          <a:prstGeom prst="rect">
            <a:avLst/>
          </a:prstGeom>
        </p:spPr>
        <p:txBody>
          <a:bodyPr lIns="0" tIns="0" rIns="0" bIns="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A2732-92FF-0B49-BA69-5E3752E32786}" type="slidenum">
              <a:rPr lang="en-US" sz="2000" b="1" smtClean="0">
                <a:solidFill>
                  <a:srgbClr val="898989"/>
                </a:solidFill>
                <a:latin typeface="Arial" panose="020B0604020202020204" pitchFamily="34" charset="0"/>
                <a:cs typeface="Arial" panose="020B0604020202020204" pitchFamily="34" charset="0"/>
              </a:rPr>
              <a:pPr/>
              <a:t>‹#›</a:t>
            </a:fld>
            <a:endParaRPr lang="en-US" sz="2000" b="1" dirty="0">
              <a:solidFill>
                <a:srgbClr val="898989"/>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B134416A-0B35-3449-8864-0C681C666E62}"/>
              </a:ext>
            </a:extLst>
          </p:cNvPr>
          <p:cNvSpPr/>
          <p:nvPr userDrawn="1"/>
        </p:nvSpPr>
        <p:spPr>
          <a:xfrm>
            <a:off x="6813959" y="6185243"/>
            <a:ext cx="1515287" cy="67275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100" b="1" dirty="0">
                <a:solidFill>
                  <a:schemeClr val="bg1">
                    <a:lumMod val="75000"/>
                  </a:schemeClr>
                </a:solidFill>
                <a:latin typeface="Arial" panose="020B0604020202020204" pitchFamily="34" charset="0"/>
                <a:cs typeface="Arial" panose="020B0604020202020204" pitchFamily="34" charset="0"/>
              </a:rPr>
              <a:t>Replace this box with your logo</a:t>
            </a:r>
          </a:p>
        </p:txBody>
      </p:sp>
    </p:spTree>
    <p:extLst>
      <p:ext uri="{BB962C8B-B14F-4D97-AF65-F5344CB8AC3E}">
        <p14:creationId xmlns:p14="http://schemas.microsoft.com/office/powerpoint/2010/main" val="1833787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hyperlink" Target="https://www.youtube.com/watch?v=Wx6YxOZkWZc"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A062C01-C4C8-584A-92FE-E96AC87DDB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447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B9B84E9-376E-F140-AD68-F12D35CF0B53}"/>
              </a:ext>
            </a:extLst>
          </p:cNvPr>
          <p:cNvSpPr/>
          <p:nvPr/>
        </p:nvSpPr>
        <p:spPr>
          <a:xfrm>
            <a:off x="-19457" y="-14895"/>
            <a:ext cx="9163457" cy="6202564"/>
          </a:xfrm>
          <a:prstGeom prst="rect">
            <a:avLst/>
          </a:pr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xmlns="" id="{F971F162-9405-774D-8BED-910B0AB31F50}"/>
              </a:ext>
            </a:extLst>
          </p:cNvPr>
          <p:cNvSpPr/>
          <p:nvPr/>
        </p:nvSpPr>
        <p:spPr>
          <a:xfrm>
            <a:off x="-19456" y="474388"/>
            <a:ext cx="9163456" cy="5183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artoon of two people sitting in an office on either side of a desk with a large pipe between the walls.  The person behind a computer says “Mind you, I’m not responsible for the entire pipeline – just the section that flows through my offi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99" y="505829"/>
            <a:ext cx="5697601" cy="5119751"/>
          </a:xfrm>
          <a:prstGeom prst="rect">
            <a:avLst/>
          </a:prstGeom>
        </p:spPr>
      </p:pic>
      <p:sp>
        <p:nvSpPr>
          <p:cNvPr id="9" name="Freeform 8">
            <a:extLst>
              <a:ext uri="{FF2B5EF4-FFF2-40B4-BE49-F238E27FC236}">
                <a16:creationId xmlns:a16="http://schemas.microsoft.com/office/drawing/2014/main" xmlns="" id="{5262FFCC-B312-4D4F-A136-895A01B8442C}"/>
              </a:ext>
            </a:extLst>
          </p:cNvPr>
          <p:cNvSpPr>
            <a:spLocks noChangeAspect="1"/>
          </p:cNvSpPr>
          <p:nvPr/>
        </p:nvSpPr>
        <p:spPr>
          <a:xfrm>
            <a:off x="-19458" y="0"/>
            <a:ext cx="3956274" cy="6187669"/>
          </a:xfrm>
          <a:custGeom>
            <a:avLst/>
            <a:gdLst>
              <a:gd name="connsiteX0" fmla="*/ 0 w 4591456"/>
              <a:gd name="connsiteY0" fmla="*/ 0 h 6858000"/>
              <a:gd name="connsiteX1" fmla="*/ 2655651 w 4591456"/>
              <a:gd name="connsiteY1" fmla="*/ 0 h 6858000"/>
              <a:gd name="connsiteX2" fmla="*/ 4591456 w 4591456"/>
              <a:gd name="connsiteY2" fmla="*/ 3492230 h 6858000"/>
              <a:gd name="connsiteX3" fmla="*/ 2587558 w 4591456"/>
              <a:gd name="connsiteY3" fmla="*/ 6858000 h 6858000"/>
              <a:gd name="connsiteX4" fmla="*/ 9728 w 4591456"/>
              <a:gd name="connsiteY4" fmla="*/ 6858000 h 6858000"/>
              <a:gd name="connsiteX5" fmla="*/ 0 w 459145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456" h="6858000">
                <a:moveTo>
                  <a:pt x="0" y="0"/>
                </a:moveTo>
                <a:lnTo>
                  <a:pt x="2655651" y="0"/>
                </a:lnTo>
                <a:lnTo>
                  <a:pt x="4591456" y="3492230"/>
                </a:lnTo>
                <a:lnTo>
                  <a:pt x="2587558" y="6858000"/>
                </a:lnTo>
                <a:lnTo>
                  <a:pt x="9728" y="6858000"/>
                </a:lnTo>
                <a:cubicBezTo>
                  <a:pt x="6485" y="4572000"/>
                  <a:pt x="3243" y="2286000"/>
                  <a:pt x="0" y="0"/>
                </a:cubicBez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7746BB1C-D6E2-5F46-897F-040F420DD94B}"/>
              </a:ext>
            </a:extLst>
          </p:cNvPr>
          <p:cNvSpPr/>
          <p:nvPr/>
        </p:nvSpPr>
        <p:spPr>
          <a:xfrm>
            <a:off x="109719" y="2663773"/>
            <a:ext cx="3468858" cy="1066959"/>
          </a:xfrm>
          <a:prstGeom prst="rect">
            <a:avLst/>
          </a:prstGeom>
        </p:spPr>
        <p:txBody>
          <a:bodyPr wrap="square">
            <a:spAutoFit/>
          </a:bodyPr>
          <a:lstStyle/>
          <a:p>
            <a:pPr algn="ctr">
              <a:lnSpc>
                <a:spcPts val="3800"/>
              </a:lnSpc>
            </a:pPr>
            <a:r>
              <a:rPr lang="en-CA" sz="3600" b="1" dirty="0">
                <a:solidFill>
                  <a:schemeClr val="bg1"/>
                </a:solidFill>
                <a:latin typeface="Arial" panose="020B0604020202020204" pitchFamily="34" charset="0"/>
                <a:cs typeface="Arial" panose="020B0604020202020204" pitchFamily="34" charset="0"/>
              </a:rPr>
              <a:t>What is management?</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855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 descr="An animation showing a streetscape with cars, a bus, houses, a library, a segregated bike path, cyclists, a sidewalk, pedestrian, wind turbines, and facilities.  The streetscape has a cross-section that shows the underground water and sewage pipes underneath the road.">
            <a:extLst>
              <a:ext uri="{FF2B5EF4-FFF2-40B4-BE49-F238E27FC236}">
                <a16:creationId xmlns:a16="http://schemas.microsoft.com/office/drawing/2014/main" xmlns="" id="{3E19FDA0-AB46-5C43-BC0A-70CFD8ECCB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4258" y="221408"/>
            <a:ext cx="9210398" cy="5973136"/>
          </a:xfrm>
          <a:prstGeom prst="rect">
            <a:avLst/>
          </a:prstGeom>
          <a:solidFill>
            <a:srgbClr val="549EB3"/>
          </a:solidFill>
          <a:ln>
            <a:noFill/>
          </a:ln>
          <a:extLst/>
        </p:spPr>
      </p:pic>
      <p:sp>
        <p:nvSpPr>
          <p:cNvPr id="15" name="Freeform 14">
            <a:extLst>
              <a:ext uri="{FF2B5EF4-FFF2-40B4-BE49-F238E27FC236}">
                <a16:creationId xmlns:a16="http://schemas.microsoft.com/office/drawing/2014/main" xmlns="" id="{38AF00BE-4AA3-C04E-9C4E-92ADDA0F8A2F}"/>
              </a:ext>
            </a:extLst>
          </p:cNvPr>
          <p:cNvSpPr/>
          <p:nvPr/>
        </p:nvSpPr>
        <p:spPr>
          <a:xfrm>
            <a:off x="-18858" y="-373626"/>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1229032" y="221408"/>
            <a:ext cx="6685935" cy="1015663"/>
          </a:xfrm>
          <a:prstGeom prst="rect">
            <a:avLst/>
          </a:prstGeom>
        </p:spPr>
        <p:txBody>
          <a:bodyPr wrap="square">
            <a:spAutoFit/>
          </a:bodyPr>
          <a:lstStyle/>
          <a:p>
            <a:pPr algn="ctr"/>
            <a:r>
              <a:rPr lang="en-US" sz="3000" spc="-50" dirty="0">
                <a:latin typeface="Arial" panose="020B0604020202020204" pitchFamily="34" charset="0"/>
                <a:cs typeface="Arial" panose="020B0604020202020204" pitchFamily="34" charset="0"/>
              </a:rPr>
              <a:t>Formalized planning for the services that contribute to our quality of life</a:t>
            </a:r>
          </a:p>
        </p:txBody>
      </p:sp>
    </p:spTree>
    <p:extLst>
      <p:ext uri="{BB962C8B-B14F-4D97-AF65-F5344CB8AC3E}">
        <p14:creationId xmlns:p14="http://schemas.microsoft.com/office/powerpoint/2010/main" val="1130605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lightbulb laying on a chalkboard encompassed with callout circles drawn in chalk.">
            <a:extLst>
              <a:ext uri="{FF2B5EF4-FFF2-40B4-BE49-F238E27FC236}">
                <a16:creationId xmlns:a16="http://schemas.microsoft.com/office/drawing/2014/main" xmlns="" id="{3ADCAE9C-4634-6E4F-B19D-27DD2A9145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9" y="-56716"/>
            <a:ext cx="9168384" cy="6244385"/>
          </a:xfrm>
          <a:prstGeom prst="rect">
            <a:avLst/>
          </a:prstGeom>
        </p:spPr>
      </p:pic>
      <p:sp>
        <p:nvSpPr>
          <p:cNvPr id="15" name="Freeform 14">
            <a:extLst>
              <a:ext uri="{FF2B5EF4-FFF2-40B4-BE49-F238E27FC236}">
                <a16:creationId xmlns:a16="http://schemas.microsoft.com/office/drawing/2014/main" xmlns="" id="{38AF00BE-4AA3-C04E-9C4E-92ADDA0F8A2F}"/>
              </a:ext>
            </a:extLst>
          </p:cNvPr>
          <p:cNvSpPr/>
          <p:nvPr/>
        </p:nvSpPr>
        <p:spPr>
          <a:xfrm>
            <a:off x="-18858" y="-373626"/>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1229032" y="355520"/>
            <a:ext cx="6685935" cy="646331"/>
          </a:xfrm>
          <a:prstGeom prst="rect">
            <a:avLst/>
          </a:prstGeom>
        </p:spPr>
        <p:txBody>
          <a:bodyPr wrap="square">
            <a:spAutoFit/>
          </a:bodyPr>
          <a:lstStyle/>
          <a:p>
            <a:pPr algn="ctr"/>
            <a:r>
              <a:rPr lang="en-US" sz="3600" b="1" spc="-50" dirty="0">
                <a:solidFill>
                  <a:schemeClr val="bg1"/>
                </a:solidFill>
                <a:latin typeface="Arial" panose="020B0604020202020204" pitchFamily="34" charset="0"/>
                <a:cs typeface="Arial" panose="020B0604020202020204" pitchFamily="34" charset="0"/>
              </a:rPr>
              <a:t>Asset management is…</a:t>
            </a:r>
          </a:p>
        </p:txBody>
      </p:sp>
      <p:sp>
        <p:nvSpPr>
          <p:cNvPr id="2" name="TextBox 1">
            <a:extLst>
              <a:ext uri="{FF2B5EF4-FFF2-40B4-BE49-F238E27FC236}">
                <a16:creationId xmlns:a16="http://schemas.microsoft.com/office/drawing/2014/main" xmlns="" id="{70662F38-4543-6848-AB1A-FA151B4D5EA8}"/>
              </a:ext>
            </a:extLst>
          </p:cNvPr>
          <p:cNvSpPr txBox="1"/>
          <p:nvPr/>
        </p:nvSpPr>
        <p:spPr>
          <a:xfrm>
            <a:off x="707136" y="1593907"/>
            <a:ext cx="1316736" cy="656590"/>
          </a:xfrm>
          <a:prstGeom prst="rect">
            <a:avLst/>
          </a:prstGeom>
          <a:noFill/>
        </p:spPr>
        <p:txBody>
          <a:bodyPr wrap="square" rtlCol="0">
            <a:spAutoFit/>
          </a:bodyPr>
          <a:lstStyle/>
          <a:p>
            <a:pPr algn="ctr">
              <a:lnSpc>
                <a:spcPts val="2200"/>
              </a:lnSpc>
            </a:pPr>
            <a:r>
              <a:rPr lang="en-US" b="1" dirty="0">
                <a:solidFill>
                  <a:schemeClr val="bg1"/>
                </a:solidFill>
                <a:latin typeface="Arial" panose="020B0604020202020204" pitchFamily="34" charset="0"/>
                <a:cs typeface="Arial" panose="020B0604020202020204" pitchFamily="34" charset="0"/>
              </a:rPr>
              <a:t>What do we own?</a:t>
            </a:r>
          </a:p>
        </p:txBody>
      </p:sp>
      <p:sp>
        <p:nvSpPr>
          <p:cNvPr id="11" name="TextBox 10">
            <a:extLst>
              <a:ext uri="{FF2B5EF4-FFF2-40B4-BE49-F238E27FC236}">
                <a16:creationId xmlns:a16="http://schemas.microsoft.com/office/drawing/2014/main" xmlns="" id="{192644FC-8030-EE4F-B45F-E044406009FF}"/>
              </a:ext>
            </a:extLst>
          </p:cNvPr>
          <p:cNvSpPr txBox="1"/>
          <p:nvPr/>
        </p:nvSpPr>
        <p:spPr>
          <a:xfrm>
            <a:off x="658368" y="3186164"/>
            <a:ext cx="1097280" cy="656590"/>
          </a:xfrm>
          <a:prstGeom prst="rect">
            <a:avLst/>
          </a:prstGeom>
          <a:noFill/>
        </p:spPr>
        <p:txBody>
          <a:bodyPr wrap="square" rtlCol="0">
            <a:spAutoFit/>
          </a:bodyPr>
          <a:lstStyle/>
          <a:p>
            <a:pPr algn="ctr">
              <a:lnSpc>
                <a:spcPts val="2200"/>
              </a:lnSpc>
            </a:pPr>
            <a:r>
              <a:rPr lang="en-US" b="1" dirty="0">
                <a:solidFill>
                  <a:schemeClr val="bg1"/>
                </a:solidFill>
                <a:latin typeface="Arial" panose="020B0604020202020204" pitchFamily="34" charset="0"/>
                <a:cs typeface="Arial" panose="020B0604020202020204" pitchFamily="34" charset="0"/>
              </a:rPr>
              <a:t>Where is it?</a:t>
            </a:r>
          </a:p>
        </p:txBody>
      </p:sp>
      <p:sp>
        <p:nvSpPr>
          <p:cNvPr id="12" name="TextBox 11">
            <a:extLst>
              <a:ext uri="{FF2B5EF4-FFF2-40B4-BE49-F238E27FC236}">
                <a16:creationId xmlns:a16="http://schemas.microsoft.com/office/drawing/2014/main" xmlns="" id="{9C9033AB-9C79-F446-A2B6-D6F8B85FE281}"/>
              </a:ext>
            </a:extLst>
          </p:cNvPr>
          <p:cNvSpPr txBox="1"/>
          <p:nvPr/>
        </p:nvSpPr>
        <p:spPr>
          <a:xfrm>
            <a:off x="1165251" y="4541507"/>
            <a:ext cx="1304544" cy="656590"/>
          </a:xfrm>
          <a:prstGeom prst="rect">
            <a:avLst/>
          </a:prstGeom>
          <a:noFill/>
        </p:spPr>
        <p:txBody>
          <a:bodyPr wrap="square" rtlCol="0">
            <a:spAutoFit/>
          </a:bodyPr>
          <a:lstStyle/>
          <a:p>
            <a:pPr algn="ctr">
              <a:lnSpc>
                <a:spcPts val="2200"/>
              </a:lnSpc>
            </a:pPr>
            <a:r>
              <a:rPr lang="en-US" b="1" dirty="0">
                <a:solidFill>
                  <a:schemeClr val="bg1"/>
                </a:solidFill>
                <a:latin typeface="Arial" panose="020B0604020202020204" pitchFamily="34" charset="0"/>
                <a:cs typeface="Arial" panose="020B0604020202020204" pitchFamily="34" charset="0"/>
              </a:rPr>
              <a:t>What is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it worth?</a:t>
            </a:r>
          </a:p>
        </p:txBody>
      </p:sp>
      <p:sp>
        <p:nvSpPr>
          <p:cNvPr id="13" name="TextBox 12">
            <a:extLst>
              <a:ext uri="{FF2B5EF4-FFF2-40B4-BE49-F238E27FC236}">
                <a16:creationId xmlns:a16="http://schemas.microsoft.com/office/drawing/2014/main" xmlns="" id="{EAE733C6-C53E-1F44-84E5-D9D592941122}"/>
              </a:ext>
            </a:extLst>
          </p:cNvPr>
          <p:cNvSpPr txBox="1"/>
          <p:nvPr/>
        </p:nvSpPr>
        <p:spPr>
          <a:xfrm>
            <a:off x="7019772" y="1416040"/>
            <a:ext cx="1483589" cy="938719"/>
          </a:xfrm>
          <a:prstGeom prst="rect">
            <a:avLst/>
          </a:prstGeom>
          <a:noFill/>
        </p:spPr>
        <p:txBody>
          <a:bodyPr wrap="square" rtlCol="0">
            <a:spAutoFit/>
          </a:bodyPr>
          <a:lstStyle/>
          <a:p>
            <a:pPr algn="ctr">
              <a:lnSpc>
                <a:spcPts val="2200"/>
              </a:lnSpc>
            </a:pPr>
            <a:r>
              <a:rPr lang="en-US" b="1" dirty="0">
                <a:solidFill>
                  <a:schemeClr val="bg1"/>
                </a:solidFill>
                <a:latin typeface="Arial" panose="020B0604020202020204" pitchFamily="34" charset="0"/>
                <a:cs typeface="Arial" panose="020B0604020202020204" pitchFamily="34" charset="0"/>
              </a:rPr>
              <a:t>What condition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is it in?</a:t>
            </a:r>
          </a:p>
        </p:txBody>
      </p:sp>
      <p:sp>
        <p:nvSpPr>
          <p:cNvPr id="17" name="TextBox 16">
            <a:extLst>
              <a:ext uri="{FF2B5EF4-FFF2-40B4-BE49-F238E27FC236}">
                <a16:creationId xmlns:a16="http://schemas.microsoft.com/office/drawing/2014/main" xmlns="" id="{331125EB-F53B-5B48-9773-03CA5A155C29}"/>
              </a:ext>
            </a:extLst>
          </p:cNvPr>
          <p:cNvSpPr txBox="1"/>
          <p:nvPr/>
        </p:nvSpPr>
        <p:spPr>
          <a:xfrm>
            <a:off x="7284878" y="3111198"/>
            <a:ext cx="1483589" cy="638573"/>
          </a:xfrm>
          <a:prstGeom prst="rect">
            <a:avLst/>
          </a:prstGeom>
          <a:noFill/>
        </p:spPr>
        <p:txBody>
          <a:bodyPr wrap="square" rtlCol="0">
            <a:spAutoFit/>
          </a:bodyPr>
          <a:lstStyle/>
          <a:p>
            <a:pPr algn="ctr">
              <a:lnSpc>
                <a:spcPts val="2200"/>
              </a:lnSpc>
            </a:pPr>
            <a:r>
              <a:rPr lang="en-US" b="1" dirty="0">
                <a:solidFill>
                  <a:schemeClr val="bg1"/>
                </a:solidFill>
                <a:latin typeface="Arial" panose="020B0604020202020204" pitchFamily="34" charset="0"/>
                <a:cs typeface="Arial" panose="020B0604020202020204" pitchFamily="34" charset="0"/>
              </a:rPr>
              <a:t>What needs to be done?</a:t>
            </a:r>
          </a:p>
        </p:txBody>
      </p:sp>
      <p:sp>
        <p:nvSpPr>
          <p:cNvPr id="18" name="TextBox 17">
            <a:extLst>
              <a:ext uri="{FF2B5EF4-FFF2-40B4-BE49-F238E27FC236}">
                <a16:creationId xmlns:a16="http://schemas.microsoft.com/office/drawing/2014/main" xmlns="" id="{FC9B9D9C-7B9D-4948-BA9A-6331EBCAE617}"/>
              </a:ext>
            </a:extLst>
          </p:cNvPr>
          <p:cNvSpPr txBox="1"/>
          <p:nvPr/>
        </p:nvSpPr>
        <p:spPr>
          <a:xfrm>
            <a:off x="6685912" y="4458086"/>
            <a:ext cx="1690853" cy="938719"/>
          </a:xfrm>
          <a:prstGeom prst="rect">
            <a:avLst/>
          </a:prstGeom>
          <a:noFill/>
        </p:spPr>
        <p:txBody>
          <a:bodyPr wrap="square" rtlCol="0">
            <a:spAutoFit/>
          </a:bodyPr>
          <a:lstStyle/>
          <a:p>
            <a:pPr algn="ctr">
              <a:lnSpc>
                <a:spcPts val="2200"/>
              </a:lnSpc>
            </a:pPr>
            <a:r>
              <a:rPr lang="en-US" b="1" dirty="0">
                <a:solidFill>
                  <a:schemeClr val="bg1"/>
                </a:solidFill>
                <a:latin typeface="Arial" panose="020B0604020202020204" pitchFamily="34" charset="0"/>
                <a:cs typeface="Arial" panose="020B0604020202020204" pitchFamily="34" charset="0"/>
              </a:rPr>
              <a:t>When does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it need to be done by?</a:t>
            </a:r>
          </a:p>
        </p:txBody>
      </p:sp>
    </p:spTree>
    <p:extLst>
      <p:ext uri="{BB962C8B-B14F-4D97-AF65-F5344CB8AC3E}">
        <p14:creationId xmlns:p14="http://schemas.microsoft.com/office/powerpoint/2010/main" val="2185511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road with yellow painted lines, lined with trees and residential houses and cars.">
            <a:extLst>
              <a:ext uri="{FF2B5EF4-FFF2-40B4-BE49-F238E27FC236}">
                <a16:creationId xmlns:a16="http://schemas.microsoft.com/office/drawing/2014/main" xmlns="" id="{503479FC-1D63-EE4A-8DE2-FA51788962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3455" cy="6187669"/>
          </a:xfrm>
          <a:prstGeom prst="rect">
            <a:avLst/>
          </a:prstGeom>
        </p:spPr>
      </p:pic>
      <p:sp>
        <p:nvSpPr>
          <p:cNvPr id="31" name="Freeform 30">
            <a:extLst>
              <a:ext uri="{FF2B5EF4-FFF2-40B4-BE49-F238E27FC236}">
                <a16:creationId xmlns:a16="http://schemas.microsoft.com/office/drawing/2014/main" xmlns="" id="{56B7D4AB-530A-464D-AD70-39AF4C941473}"/>
              </a:ext>
            </a:extLst>
          </p:cNvPr>
          <p:cNvSpPr>
            <a:spLocks noChangeAspect="1"/>
          </p:cNvSpPr>
          <p:nvPr/>
        </p:nvSpPr>
        <p:spPr>
          <a:xfrm>
            <a:off x="-25077" y="-12879"/>
            <a:ext cx="7312040" cy="6200547"/>
          </a:xfrm>
          <a:custGeom>
            <a:avLst/>
            <a:gdLst>
              <a:gd name="connsiteX0" fmla="*/ 0 w 6290920"/>
              <a:gd name="connsiteY0" fmla="*/ 0 h 1889760"/>
              <a:gd name="connsiteX1" fmla="*/ 6290920 w 6290920"/>
              <a:gd name="connsiteY1" fmla="*/ 0 h 1889760"/>
              <a:gd name="connsiteX2" fmla="*/ 5327167 w 6290920"/>
              <a:gd name="connsiteY2" fmla="*/ 1889760 h 1889760"/>
              <a:gd name="connsiteX3" fmla="*/ 0 w 6290920"/>
              <a:gd name="connsiteY3" fmla="*/ 1889760 h 1889760"/>
              <a:gd name="connsiteX4" fmla="*/ 0 w 6290920"/>
              <a:gd name="connsiteY4" fmla="*/ 0 h 1889760"/>
              <a:gd name="connsiteX0" fmla="*/ 4027134 w 6290920"/>
              <a:gd name="connsiteY0" fmla="*/ 0 h 1893747"/>
              <a:gd name="connsiteX1" fmla="*/ 6290920 w 6290920"/>
              <a:gd name="connsiteY1" fmla="*/ 3987 h 1893747"/>
              <a:gd name="connsiteX2" fmla="*/ 5327167 w 6290920"/>
              <a:gd name="connsiteY2" fmla="*/ 1893747 h 1893747"/>
              <a:gd name="connsiteX3" fmla="*/ 0 w 6290920"/>
              <a:gd name="connsiteY3" fmla="*/ 1893747 h 1893747"/>
              <a:gd name="connsiteX4" fmla="*/ 4027134 w 6290920"/>
              <a:gd name="connsiteY4" fmla="*/ 0 h 1893747"/>
              <a:gd name="connsiteX0" fmla="*/ 0 w 2263786"/>
              <a:gd name="connsiteY0" fmla="*/ 0 h 1893747"/>
              <a:gd name="connsiteX1" fmla="*/ 2263786 w 2263786"/>
              <a:gd name="connsiteY1" fmla="*/ 3987 h 1893747"/>
              <a:gd name="connsiteX2" fmla="*/ 1300033 w 2263786"/>
              <a:gd name="connsiteY2" fmla="*/ 1893747 h 1893747"/>
              <a:gd name="connsiteX3" fmla="*/ 7974 w 2263786"/>
              <a:gd name="connsiteY3" fmla="*/ 1889760 h 1893747"/>
              <a:gd name="connsiteX4" fmla="*/ 0 w 2263786"/>
              <a:gd name="connsiteY4" fmla="*/ 0 h 189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86" h="1893747">
                <a:moveTo>
                  <a:pt x="0" y="0"/>
                </a:moveTo>
                <a:lnTo>
                  <a:pt x="2263786" y="3987"/>
                </a:lnTo>
                <a:lnTo>
                  <a:pt x="1300033" y="1893747"/>
                </a:lnTo>
                <a:lnTo>
                  <a:pt x="7974" y="1889760"/>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xmlns="" id="{1DA11306-13A4-9F4A-8A66-BF45B614C7CF}"/>
              </a:ext>
            </a:extLst>
          </p:cNvPr>
          <p:cNvSpPr/>
          <p:nvPr/>
        </p:nvSpPr>
        <p:spPr>
          <a:xfrm>
            <a:off x="400610" y="707297"/>
            <a:ext cx="4526990" cy="1477328"/>
          </a:xfrm>
          <a:prstGeom prst="rect">
            <a:avLst/>
          </a:prstGeom>
        </p:spPr>
        <p:txBody>
          <a:bodyPr wrap="square">
            <a:spAutoFit/>
          </a:bodyPr>
          <a:lstStyle/>
          <a:p>
            <a:pPr>
              <a:lnSpc>
                <a:spcPts val="3600"/>
              </a:lnSpc>
            </a:pPr>
            <a:r>
              <a:rPr lang="en-US" sz="3400" b="1" spc="-50" dirty="0">
                <a:solidFill>
                  <a:schemeClr val="bg1"/>
                </a:solidFill>
                <a:latin typeface="Arial" panose="020B0604020202020204" pitchFamily="34" charset="0"/>
                <a:cs typeface="Arial" panose="020B0604020202020204" pitchFamily="34" charset="0"/>
              </a:rPr>
              <a:t>Asset management is </a:t>
            </a:r>
            <a:r>
              <a:rPr lang="en-US" sz="3400" spc="-50" dirty="0">
                <a:solidFill>
                  <a:schemeClr val="bg1"/>
                </a:solidFill>
                <a:latin typeface="Arial" panose="020B0604020202020204" pitchFamily="34" charset="0"/>
                <a:cs typeface="Arial" panose="020B0604020202020204" pitchFamily="34" charset="0"/>
              </a:rPr>
              <a:t>a </a:t>
            </a:r>
            <a:r>
              <a:rPr lang="en-US" sz="3400" b="1" spc="-50" dirty="0">
                <a:solidFill>
                  <a:schemeClr val="bg1"/>
                </a:solidFill>
                <a:latin typeface="Arial" panose="020B0604020202020204" pitchFamily="34" charset="0"/>
                <a:cs typeface="Arial" panose="020B0604020202020204" pitchFamily="34" charset="0"/>
              </a:rPr>
              <a:t>process</a:t>
            </a:r>
            <a:r>
              <a:rPr lang="en-US" sz="3400" spc="-50" dirty="0">
                <a:solidFill>
                  <a:schemeClr val="bg1"/>
                </a:solidFill>
                <a:latin typeface="Arial" panose="020B0604020202020204" pitchFamily="34" charset="0"/>
                <a:cs typeface="Arial" panose="020B0604020202020204" pitchFamily="34" charset="0"/>
              </a:rPr>
              <a:t> used in </a:t>
            </a:r>
            <a:r>
              <a:rPr lang="en-US" sz="3400" b="1" spc="-50" dirty="0">
                <a:solidFill>
                  <a:schemeClr val="bg1"/>
                </a:solidFill>
                <a:latin typeface="Arial" panose="020B0604020202020204" pitchFamily="34" charset="0"/>
                <a:cs typeface="Arial" panose="020B0604020202020204" pitchFamily="34" charset="0"/>
              </a:rPr>
              <a:t>decision-making</a:t>
            </a:r>
            <a:r>
              <a:rPr lang="en-US" sz="3400" spc="-50" dirty="0">
                <a:solidFill>
                  <a:schemeClr val="bg1"/>
                </a:solidFill>
                <a:latin typeface="Arial" panose="020B0604020202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xmlns="" id="{68C05938-D5CC-8D49-83D1-CBE0DF1539B5}"/>
              </a:ext>
            </a:extLst>
          </p:cNvPr>
          <p:cNvSpPr/>
          <p:nvPr/>
        </p:nvSpPr>
        <p:spPr>
          <a:xfrm>
            <a:off x="400612" y="2342456"/>
            <a:ext cx="4574952" cy="3272178"/>
          </a:xfrm>
          <a:prstGeom prst="rect">
            <a:avLst/>
          </a:prstGeom>
        </p:spPr>
        <p:txBody>
          <a:bodyPr wrap="square">
            <a:spAutoFit/>
          </a:bodyPr>
          <a:lstStyle/>
          <a:p>
            <a:pPr>
              <a:lnSpc>
                <a:spcPts val="3000"/>
              </a:lnSpc>
              <a:spcAft>
                <a:spcPts val="1000"/>
              </a:spcAft>
            </a:pPr>
            <a:r>
              <a:rPr lang="en-CA" sz="2400" spc="-100" dirty="0">
                <a:solidFill>
                  <a:schemeClr val="bg1"/>
                </a:solidFill>
                <a:latin typeface="Arial" panose="020B0604020202020204" pitchFamily="34" charset="0"/>
                <a:cs typeface="Arial" panose="020B0604020202020204" pitchFamily="34" charset="0"/>
              </a:rPr>
              <a:t>It helps us care for the infrastructure that delivers valuable services to our community, in a way that:</a:t>
            </a:r>
          </a:p>
          <a:p>
            <a:pPr marL="177800" indent="-177800">
              <a:lnSpc>
                <a:spcPts val="3000"/>
              </a:lnSpc>
              <a:buClr>
                <a:schemeClr val="bg1"/>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Considers service needs </a:t>
            </a:r>
            <a:br>
              <a:rPr lang="en-US" sz="2400" b="1" spc="-100" dirty="0">
                <a:solidFill>
                  <a:schemeClr val="bg1"/>
                </a:solidFill>
                <a:latin typeface="Arial" panose="020B0604020202020204" pitchFamily="34" charset="0"/>
                <a:cs typeface="Arial" panose="020B0604020202020204" pitchFamily="34" charset="0"/>
              </a:rPr>
            </a:br>
            <a:r>
              <a:rPr lang="en-US" sz="2400" b="1" spc="-100" dirty="0">
                <a:solidFill>
                  <a:schemeClr val="bg1"/>
                </a:solidFill>
                <a:latin typeface="Arial" panose="020B0604020202020204" pitchFamily="34" charset="0"/>
                <a:cs typeface="Arial" panose="020B0604020202020204" pitchFamily="34" charset="0"/>
              </a:rPr>
              <a:t>of our community</a:t>
            </a:r>
          </a:p>
          <a:p>
            <a:pPr marL="177800" indent="-177800">
              <a:lnSpc>
                <a:spcPts val="3000"/>
              </a:lnSpc>
              <a:buClr>
                <a:schemeClr val="bg1"/>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Manages risks and opportunities</a:t>
            </a:r>
          </a:p>
          <a:p>
            <a:pPr marL="177800" indent="-177800">
              <a:lnSpc>
                <a:spcPts val="3000"/>
              </a:lnSpc>
              <a:buClr>
                <a:schemeClr val="bg1"/>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Uses resources wisely</a:t>
            </a:r>
          </a:p>
        </p:txBody>
      </p:sp>
      <p:sp>
        <p:nvSpPr>
          <p:cNvPr id="16" name="Freeform 15">
            <a:extLst>
              <a:ext uri="{FF2B5EF4-FFF2-40B4-BE49-F238E27FC236}">
                <a16:creationId xmlns:a16="http://schemas.microsoft.com/office/drawing/2014/main" xmlns="" id="{D0ECC106-F8C9-F747-A872-69E43D90F5B1}"/>
              </a:ext>
            </a:extLst>
          </p:cNvPr>
          <p:cNvSpPr/>
          <p:nvPr/>
        </p:nvSpPr>
        <p:spPr>
          <a:xfrm>
            <a:off x="558800" y="-178676"/>
            <a:ext cx="8732345" cy="601143"/>
          </a:xfrm>
          <a:custGeom>
            <a:avLst/>
            <a:gdLst>
              <a:gd name="connsiteX0" fmla="*/ 310066 w 8732345"/>
              <a:gd name="connsiteY0" fmla="*/ 0 h 601143"/>
              <a:gd name="connsiteX1" fmla="*/ 8732345 w 8732345"/>
              <a:gd name="connsiteY1" fmla="*/ 0 h 601143"/>
              <a:gd name="connsiteX2" fmla="*/ 8732345 w 8732345"/>
              <a:gd name="connsiteY2" fmla="*/ 601143 h 601143"/>
              <a:gd name="connsiteX3" fmla="*/ 0 w 8732345"/>
              <a:gd name="connsiteY3" fmla="*/ 601143 h 601143"/>
              <a:gd name="connsiteX4" fmla="*/ 310066 w 8732345"/>
              <a:gd name="connsiteY4" fmla="*/ 0 h 60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345" h="601143">
                <a:moveTo>
                  <a:pt x="310066" y="0"/>
                </a:moveTo>
                <a:lnTo>
                  <a:pt x="8732345" y="0"/>
                </a:lnTo>
                <a:lnTo>
                  <a:pt x="8732345" y="601143"/>
                </a:lnTo>
                <a:lnTo>
                  <a:pt x="0" y="601143"/>
                </a:lnTo>
                <a:lnTo>
                  <a:pt x="310066"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27427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road with yellow painted lines, lined with trees and residential houses and cars.">
            <a:extLst>
              <a:ext uri="{FF2B5EF4-FFF2-40B4-BE49-F238E27FC236}">
                <a16:creationId xmlns:a16="http://schemas.microsoft.com/office/drawing/2014/main" xmlns="" id="{020D5686-D9AA-4A4A-BF97-C4D188F0E8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3455" cy="6187669"/>
          </a:xfrm>
          <a:prstGeom prst="rect">
            <a:avLst/>
          </a:prstGeom>
        </p:spPr>
      </p:pic>
      <p:sp>
        <p:nvSpPr>
          <p:cNvPr id="31" name="Freeform 30">
            <a:extLst>
              <a:ext uri="{FF2B5EF4-FFF2-40B4-BE49-F238E27FC236}">
                <a16:creationId xmlns:a16="http://schemas.microsoft.com/office/drawing/2014/main" xmlns="" id="{56B7D4AB-530A-464D-AD70-39AF4C941473}"/>
              </a:ext>
            </a:extLst>
          </p:cNvPr>
          <p:cNvSpPr>
            <a:spLocks noChangeAspect="1"/>
          </p:cNvSpPr>
          <p:nvPr/>
        </p:nvSpPr>
        <p:spPr>
          <a:xfrm>
            <a:off x="-61952" y="0"/>
            <a:ext cx="6988953" cy="3427699"/>
          </a:xfrm>
          <a:custGeom>
            <a:avLst/>
            <a:gdLst>
              <a:gd name="connsiteX0" fmla="*/ 0 w 6290920"/>
              <a:gd name="connsiteY0" fmla="*/ 0 h 1889760"/>
              <a:gd name="connsiteX1" fmla="*/ 6290920 w 6290920"/>
              <a:gd name="connsiteY1" fmla="*/ 0 h 1889760"/>
              <a:gd name="connsiteX2" fmla="*/ 5327167 w 6290920"/>
              <a:gd name="connsiteY2" fmla="*/ 1889760 h 1889760"/>
              <a:gd name="connsiteX3" fmla="*/ 0 w 6290920"/>
              <a:gd name="connsiteY3" fmla="*/ 1889760 h 1889760"/>
              <a:gd name="connsiteX4" fmla="*/ 0 w 6290920"/>
              <a:gd name="connsiteY4" fmla="*/ 0 h 1889760"/>
              <a:gd name="connsiteX0" fmla="*/ 2444618 w 6290920"/>
              <a:gd name="connsiteY0" fmla="*/ 0 h 1889760"/>
              <a:gd name="connsiteX1" fmla="*/ 6290920 w 6290920"/>
              <a:gd name="connsiteY1" fmla="*/ 0 h 1889760"/>
              <a:gd name="connsiteX2" fmla="*/ 5327167 w 6290920"/>
              <a:gd name="connsiteY2" fmla="*/ 1889760 h 1889760"/>
              <a:gd name="connsiteX3" fmla="*/ 0 w 6290920"/>
              <a:gd name="connsiteY3" fmla="*/ 1889760 h 1889760"/>
              <a:gd name="connsiteX4" fmla="*/ 2444618 w 6290920"/>
              <a:gd name="connsiteY4" fmla="*/ 0 h 1889760"/>
              <a:gd name="connsiteX0" fmla="*/ 21382 w 3867684"/>
              <a:gd name="connsiteY0" fmla="*/ 0 h 1896887"/>
              <a:gd name="connsiteX1" fmla="*/ 3867684 w 3867684"/>
              <a:gd name="connsiteY1" fmla="*/ 0 h 1896887"/>
              <a:gd name="connsiteX2" fmla="*/ 2903931 w 3867684"/>
              <a:gd name="connsiteY2" fmla="*/ 1889760 h 1896887"/>
              <a:gd name="connsiteX3" fmla="*/ 0 w 3867684"/>
              <a:gd name="connsiteY3" fmla="*/ 1896887 h 1896887"/>
              <a:gd name="connsiteX4" fmla="*/ 21382 w 3867684"/>
              <a:gd name="connsiteY4" fmla="*/ 0 h 1896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84" h="1896887">
                <a:moveTo>
                  <a:pt x="21382" y="0"/>
                </a:moveTo>
                <a:lnTo>
                  <a:pt x="3867684" y="0"/>
                </a:lnTo>
                <a:lnTo>
                  <a:pt x="2903931" y="1889760"/>
                </a:lnTo>
                <a:lnTo>
                  <a:pt x="0" y="1896887"/>
                </a:lnTo>
                <a:lnTo>
                  <a:pt x="21382"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xmlns="" id="{1DA11306-13A4-9F4A-8A66-BF45B614C7CF}"/>
              </a:ext>
            </a:extLst>
          </p:cNvPr>
          <p:cNvSpPr/>
          <p:nvPr/>
        </p:nvSpPr>
        <p:spPr>
          <a:xfrm>
            <a:off x="400610" y="707297"/>
            <a:ext cx="5753610" cy="553998"/>
          </a:xfrm>
          <a:prstGeom prst="rect">
            <a:avLst/>
          </a:prstGeom>
        </p:spPr>
        <p:txBody>
          <a:bodyPr wrap="square">
            <a:spAutoFit/>
          </a:bodyPr>
          <a:lstStyle/>
          <a:p>
            <a:pPr>
              <a:lnSpc>
                <a:spcPts val="3600"/>
              </a:lnSpc>
            </a:pPr>
            <a:r>
              <a:rPr lang="en-US" sz="3400" b="1" spc="-50" dirty="0">
                <a:solidFill>
                  <a:schemeClr val="bg1"/>
                </a:solidFill>
                <a:latin typeface="Arial" panose="020B0604020202020204" pitchFamily="34" charset="0"/>
                <a:cs typeface="Arial" panose="020B0604020202020204" pitchFamily="34" charset="0"/>
              </a:rPr>
              <a:t>Asset management is not…</a:t>
            </a:r>
          </a:p>
        </p:txBody>
      </p:sp>
      <p:sp>
        <p:nvSpPr>
          <p:cNvPr id="12" name="Rectangle 11">
            <a:extLst>
              <a:ext uri="{FF2B5EF4-FFF2-40B4-BE49-F238E27FC236}">
                <a16:creationId xmlns:a16="http://schemas.microsoft.com/office/drawing/2014/main" xmlns="" id="{68C05938-D5CC-8D49-83D1-CBE0DF1539B5}"/>
              </a:ext>
            </a:extLst>
          </p:cNvPr>
          <p:cNvSpPr/>
          <p:nvPr/>
        </p:nvSpPr>
        <p:spPr>
          <a:xfrm>
            <a:off x="400612" y="1521851"/>
            <a:ext cx="4574952" cy="1246495"/>
          </a:xfrm>
          <a:prstGeom prst="rect">
            <a:avLst/>
          </a:prstGeom>
        </p:spPr>
        <p:txBody>
          <a:bodyPr wrap="square">
            <a:spAutoFit/>
          </a:bodyPr>
          <a:lstStyle/>
          <a:p>
            <a:pPr marL="177800" indent="-177800">
              <a:lnSpc>
                <a:spcPts val="3000"/>
              </a:lnSpc>
              <a:buClr>
                <a:schemeClr val="bg1"/>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A plan</a:t>
            </a:r>
          </a:p>
          <a:p>
            <a:pPr marL="177800" indent="-177800">
              <a:lnSpc>
                <a:spcPts val="3000"/>
              </a:lnSpc>
              <a:buClr>
                <a:schemeClr val="bg1"/>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Software</a:t>
            </a:r>
          </a:p>
          <a:p>
            <a:pPr marL="177800" indent="-177800">
              <a:lnSpc>
                <a:spcPts val="3000"/>
              </a:lnSpc>
              <a:buClr>
                <a:schemeClr val="bg1"/>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Data collection</a:t>
            </a:r>
          </a:p>
        </p:txBody>
      </p:sp>
      <p:sp>
        <p:nvSpPr>
          <p:cNvPr id="7" name="Freeform 6">
            <a:extLst>
              <a:ext uri="{FF2B5EF4-FFF2-40B4-BE49-F238E27FC236}">
                <a16:creationId xmlns:a16="http://schemas.microsoft.com/office/drawing/2014/main" xmlns="" id="{91CD29A2-57CC-044B-B542-53A01DA8B328}"/>
              </a:ext>
            </a:extLst>
          </p:cNvPr>
          <p:cNvSpPr/>
          <p:nvPr/>
        </p:nvSpPr>
        <p:spPr>
          <a:xfrm>
            <a:off x="558800" y="-178676"/>
            <a:ext cx="8732345" cy="601143"/>
          </a:xfrm>
          <a:custGeom>
            <a:avLst/>
            <a:gdLst>
              <a:gd name="connsiteX0" fmla="*/ 310066 w 8732345"/>
              <a:gd name="connsiteY0" fmla="*/ 0 h 601143"/>
              <a:gd name="connsiteX1" fmla="*/ 8732345 w 8732345"/>
              <a:gd name="connsiteY1" fmla="*/ 0 h 601143"/>
              <a:gd name="connsiteX2" fmla="*/ 8732345 w 8732345"/>
              <a:gd name="connsiteY2" fmla="*/ 601143 h 601143"/>
              <a:gd name="connsiteX3" fmla="*/ 0 w 8732345"/>
              <a:gd name="connsiteY3" fmla="*/ 601143 h 601143"/>
              <a:gd name="connsiteX4" fmla="*/ 310066 w 8732345"/>
              <a:gd name="connsiteY4" fmla="*/ 0 h 60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345" h="601143">
                <a:moveTo>
                  <a:pt x="310066" y="0"/>
                </a:moveTo>
                <a:lnTo>
                  <a:pt x="8732345" y="0"/>
                </a:lnTo>
                <a:lnTo>
                  <a:pt x="8732345" y="601143"/>
                </a:lnTo>
                <a:lnTo>
                  <a:pt x="0" y="601143"/>
                </a:lnTo>
                <a:lnTo>
                  <a:pt x="310066"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35728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ad with yellow painted lines, lined with trees and residential houses and cars.">
            <a:extLst>
              <a:ext uri="{FF2B5EF4-FFF2-40B4-BE49-F238E27FC236}">
                <a16:creationId xmlns:a16="http://schemas.microsoft.com/office/drawing/2014/main" xmlns="" id="{94ADA5B6-5B28-A048-A18D-9792368154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3455" cy="6187669"/>
          </a:xfrm>
          <a:prstGeom prst="rect">
            <a:avLst/>
          </a:prstGeom>
        </p:spPr>
      </p:pic>
      <p:sp>
        <p:nvSpPr>
          <p:cNvPr id="15" name="Freeform 14">
            <a:extLst>
              <a:ext uri="{FF2B5EF4-FFF2-40B4-BE49-F238E27FC236}">
                <a16:creationId xmlns:a16="http://schemas.microsoft.com/office/drawing/2014/main" xmlns="" id="{6A7BE3CD-43D6-534F-947E-14F7471BF397}"/>
              </a:ext>
            </a:extLst>
          </p:cNvPr>
          <p:cNvSpPr>
            <a:spLocks noChangeAspect="1"/>
          </p:cNvSpPr>
          <p:nvPr/>
        </p:nvSpPr>
        <p:spPr>
          <a:xfrm>
            <a:off x="-61952" y="0"/>
            <a:ext cx="6988953" cy="3427699"/>
          </a:xfrm>
          <a:custGeom>
            <a:avLst/>
            <a:gdLst>
              <a:gd name="connsiteX0" fmla="*/ 0 w 6290920"/>
              <a:gd name="connsiteY0" fmla="*/ 0 h 1889760"/>
              <a:gd name="connsiteX1" fmla="*/ 6290920 w 6290920"/>
              <a:gd name="connsiteY1" fmla="*/ 0 h 1889760"/>
              <a:gd name="connsiteX2" fmla="*/ 5327167 w 6290920"/>
              <a:gd name="connsiteY2" fmla="*/ 1889760 h 1889760"/>
              <a:gd name="connsiteX3" fmla="*/ 0 w 6290920"/>
              <a:gd name="connsiteY3" fmla="*/ 1889760 h 1889760"/>
              <a:gd name="connsiteX4" fmla="*/ 0 w 6290920"/>
              <a:gd name="connsiteY4" fmla="*/ 0 h 1889760"/>
              <a:gd name="connsiteX0" fmla="*/ 2444618 w 6290920"/>
              <a:gd name="connsiteY0" fmla="*/ 0 h 1889760"/>
              <a:gd name="connsiteX1" fmla="*/ 6290920 w 6290920"/>
              <a:gd name="connsiteY1" fmla="*/ 0 h 1889760"/>
              <a:gd name="connsiteX2" fmla="*/ 5327167 w 6290920"/>
              <a:gd name="connsiteY2" fmla="*/ 1889760 h 1889760"/>
              <a:gd name="connsiteX3" fmla="*/ 0 w 6290920"/>
              <a:gd name="connsiteY3" fmla="*/ 1889760 h 1889760"/>
              <a:gd name="connsiteX4" fmla="*/ 2444618 w 6290920"/>
              <a:gd name="connsiteY4" fmla="*/ 0 h 1889760"/>
              <a:gd name="connsiteX0" fmla="*/ 21382 w 3867684"/>
              <a:gd name="connsiteY0" fmla="*/ 0 h 1896887"/>
              <a:gd name="connsiteX1" fmla="*/ 3867684 w 3867684"/>
              <a:gd name="connsiteY1" fmla="*/ 0 h 1896887"/>
              <a:gd name="connsiteX2" fmla="*/ 2903931 w 3867684"/>
              <a:gd name="connsiteY2" fmla="*/ 1889760 h 1896887"/>
              <a:gd name="connsiteX3" fmla="*/ 0 w 3867684"/>
              <a:gd name="connsiteY3" fmla="*/ 1896887 h 1896887"/>
              <a:gd name="connsiteX4" fmla="*/ 21382 w 3867684"/>
              <a:gd name="connsiteY4" fmla="*/ 0 h 1896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84" h="1896887">
                <a:moveTo>
                  <a:pt x="21382" y="0"/>
                </a:moveTo>
                <a:lnTo>
                  <a:pt x="3867684" y="0"/>
                </a:lnTo>
                <a:lnTo>
                  <a:pt x="2903931" y="1889760"/>
                </a:lnTo>
                <a:lnTo>
                  <a:pt x="0" y="1896887"/>
                </a:lnTo>
                <a:lnTo>
                  <a:pt x="21382"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Parallelogram 18">
            <a:extLst>
              <a:ext uri="{FF2B5EF4-FFF2-40B4-BE49-F238E27FC236}">
                <a16:creationId xmlns:a16="http://schemas.microsoft.com/office/drawing/2014/main" xmlns="" id="{401EA347-6A7B-CE40-B02C-45E63A791599}"/>
              </a:ext>
            </a:extLst>
          </p:cNvPr>
          <p:cNvSpPr>
            <a:spLocks noChangeAspect="1"/>
          </p:cNvSpPr>
          <p:nvPr/>
        </p:nvSpPr>
        <p:spPr>
          <a:xfrm>
            <a:off x="4102112" y="4393758"/>
            <a:ext cx="5795770" cy="1116000"/>
          </a:xfrm>
          <a:custGeom>
            <a:avLst/>
            <a:gdLst>
              <a:gd name="connsiteX0" fmla="*/ 0 w 6119388"/>
              <a:gd name="connsiteY0" fmla="*/ 1238491 h 1238491"/>
              <a:gd name="connsiteX1" fmla="*/ 309623 w 6119388"/>
              <a:gd name="connsiteY1" fmla="*/ 0 h 1238491"/>
              <a:gd name="connsiteX2" fmla="*/ 6119388 w 6119388"/>
              <a:gd name="connsiteY2" fmla="*/ 0 h 1238491"/>
              <a:gd name="connsiteX3" fmla="*/ 5809765 w 6119388"/>
              <a:gd name="connsiteY3" fmla="*/ 1238491 h 1238491"/>
              <a:gd name="connsiteX4" fmla="*/ 0 w 6119388"/>
              <a:gd name="connsiteY4" fmla="*/ 1238491 h 1238491"/>
              <a:gd name="connsiteX0" fmla="*/ 0 w 6385606"/>
              <a:gd name="connsiteY0" fmla="*/ 1226917 h 1238491"/>
              <a:gd name="connsiteX1" fmla="*/ 575841 w 6385606"/>
              <a:gd name="connsiteY1" fmla="*/ 0 h 1238491"/>
              <a:gd name="connsiteX2" fmla="*/ 6385606 w 6385606"/>
              <a:gd name="connsiteY2" fmla="*/ 0 h 1238491"/>
              <a:gd name="connsiteX3" fmla="*/ 6075983 w 6385606"/>
              <a:gd name="connsiteY3" fmla="*/ 1238491 h 1238491"/>
              <a:gd name="connsiteX4" fmla="*/ 0 w 6385606"/>
              <a:gd name="connsiteY4" fmla="*/ 1226917 h 1238491"/>
              <a:gd name="connsiteX0" fmla="*/ 0 w 6431905"/>
              <a:gd name="connsiteY0" fmla="*/ 1238491 h 1238491"/>
              <a:gd name="connsiteX1" fmla="*/ 622140 w 6431905"/>
              <a:gd name="connsiteY1" fmla="*/ 0 h 1238491"/>
              <a:gd name="connsiteX2" fmla="*/ 6431905 w 6431905"/>
              <a:gd name="connsiteY2" fmla="*/ 0 h 1238491"/>
              <a:gd name="connsiteX3" fmla="*/ 6122282 w 6431905"/>
              <a:gd name="connsiteY3" fmla="*/ 1238491 h 1238491"/>
              <a:gd name="connsiteX4" fmla="*/ 0 w 6431905"/>
              <a:gd name="connsiteY4" fmla="*/ 1238491 h 1238491"/>
              <a:gd name="connsiteX0" fmla="*/ 0 w 6431905"/>
              <a:gd name="connsiteY0" fmla="*/ 1238491 h 1238491"/>
              <a:gd name="connsiteX1" fmla="*/ 638807 w 6431905"/>
              <a:gd name="connsiteY1" fmla="*/ 0 h 1238491"/>
              <a:gd name="connsiteX2" fmla="*/ 6431905 w 6431905"/>
              <a:gd name="connsiteY2" fmla="*/ 0 h 1238491"/>
              <a:gd name="connsiteX3" fmla="*/ 6122282 w 6431905"/>
              <a:gd name="connsiteY3" fmla="*/ 1238491 h 1238491"/>
              <a:gd name="connsiteX4" fmla="*/ 0 w 6431905"/>
              <a:gd name="connsiteY4" fmla="*/ 1238491 h 1238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1905" h="1238491">
                <a:moveTo>
                  <a:pt x="0" y="1238491"/>
                </a:moveTo>
                <a:lnTo>
                  <a:pt x="638807" y="0"/>
                </a:lnTo>
                <a:lnTo>
                  <a:pt x="6431905" y="0"/>
                </a:lnTo>
                <a:lnTo>
                  <a:pt x="6122282" y="1238491"/>
                </a:lnTo>
                <a:lnTo>
                  <a:pt x="0" y="1238491"/>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DA11306-13A4-9F4A-8A66-BF45B614C7CF}"/>
              </a:ext>
            </a:extLst>
          </p:cNvPr>
          <p:cNvSpPr/>
          <p:nvPr/>
        </p:nvSpPr>
        <p:spPr>
          <a:xfrm>
            <a:off x="400610" y="707297"/>
            <a:ext cx="5377890" cy="1015663"/>
          </a:xfrm>
          <a:prstGeom prst="rect">
            <a:avLst/>
          </a:prstGeom>
        </p:spPr>
        <p:txBody>
          <a:bodyPr wrap="square">
            <a:spAutoFit/>
          </a:bodyPr>
          <a:lstStyle/>
          <a:p>
            <a:pPr>
              <a:lnSpc>
                <a:spcPts val="3600"/>
              </a:lnSpc>
            </a:pPr>
            <a:r>
              <a:rPr lang="en-US" sz="3400" b="1" spc="-50" dirty="0">
                <a:solidFill>
                  <a:schemeClr val="bg1"/>
                </a:solidFill>
                <a:latin typeface="Arial" panose="020B0604020202020204" pitchFamily="34" charset="0"/>
                <a:cs typeface="Arial" panose="020B0604020202020204" pitchFamily="34" charset="0"/>
              </a:rPr>
              <a:t>Asset management is not </a:t>
            </a:r>
            <a:r>
              <a:rPr lang="en-US" sz="3400" spc="-50" dirty="0">
                <a:solidFill>
                  <a:schemeClr val="bg1"/>
                </a:solidFill>
                <a:latin typeface="Arial" panose="020B0604020202020204" pitchFamily="34" charset="0"/>
                <a:cs typeface="Arial" panose="020B0604020202020204" pitchFamily="34" charset="0"/>
              </a:rPr>
              <a:t>just the job of…</a:t>
            </a:r>
          </a:p>
        </p:txBody>
      </p:sp>
      <p:sp>
        <p:nvSpPr>
          <p:cNvPr id="12" name="Rectangle 11">
            <a:extLst>
              <a:ext uri="{FF2B5EF4-FFF2-40B4-BE49-F238E27FC236}">
                <a16:creationId xmlns:a16="http://schemas.microsoft.com/office/drawing/2014/main" xmlns="" id="{68C05938-D5CC-8D49-83D1-CBE0DF1539B5}"/>
              </a:ext>
            </a:extLst>
          </p:cNvPr>
          <p:cNvSpPr/>
          <p:nvPr/>
        </p:nvSpPr>
        <p:spPr>
          <a:xfrm>
            <a:off x="400612" y="2004451"/>
            <a:ext cx="4574952" cy="835613"/>
          </a:xfrm>
          <a:prstGeom prst="rect">
            <a:avLst/>
          </a:prstGeom>
        </p:spPr>
        <p:txBody>
          <a:bodyPr wrap="square">
            <a:spAutoFit/>
          </a:bodyPr>
          <a:lstStyle/>
          <a:p>
            <a:pPr marL="177800" indent="-177800">
              <a:lnSpc>
                <a:spcPts val="3000"/>
              </a:lnSpc>
              <a:buClr>
                <a:schemeClr val="bg1"/>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Staff</a:t>
            </a:r>
          </a:p>
          <a:p>
            <a:pPr marL="177800" indent="-177800">
              <a:lnSpc>
                <a:spcPts val="3000"/>
              </a:lnSpc>
              <a:buClr>
                <a:schemeClr val="bg1"/>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Consultants</a:t>
            </a:r>
          </a:p>
        </p:txBody>
      </p:sp>
      <p:sp>
        <p:nvSpPr>
          <p:cNvPr id="13" name="Rectangle 12">
            <a:extLst>
              <a:ext uri="{FF2B5EF4-FFF2-40B4-BE49-F238E27FC236}">
                <a16:creationId xmlns:a16="http://schemas.microsoft.com/office/drawing/2014/main" xmlns="" id="{95ED074E-3551-4142-95F2-E1157FC8AD07}"/>
              </a:ext>
            </a:extLst>
          </p:cNvPr>
          <p:cNvSpPr/>
          <p:nvPr/>
        </p:nvSpPr>
        <p:spPr>
          <a:xfrm>
            <a:off x="4793248" y="4685836"/>
            <a:ext cx="4356100" cy="553998"/>
          </a:xfrm>
          <a:prstGeom prst="rect">
            <a:avLst/>
          </a:prstGeom>
        </p:spPr>
        <p:txBody>
          <a:bodyPr wrap="square">
            <a:spAutoFit/>
          </a:bodyPr>
          <a:lstStyle/>
          <a:p>
            <a:pPr>
              <a:lnSpc>
                <a:spcPts val="3600"/>
              </a:lnSpc>
            </a:pPr>
            <a:r>
              <a:rPr lang="en-US" sz="3400" b="1" spc="-50" dirty="0">
                <a:solidFill>
                  <a:schemeClr val="bg1"/>
                </a:solidFill>
                <a:latin typeface="Arial" panose="020B0604020202020204" pitchFamily="34" charset="0"/>
                <a:cs typeface="Arial" panose="020B0604020202020204" pitchFamily="34" charset="0"/>
              </a:rPr>
              <a:t>It is everyone’s job</a:t>
            </a:r>
            <a:endParaRPr lang="en-US" sz="3400" spc="-50" dirty="0">
              <a:solidFill>
                <a:schemeClr val="bg1"/>
              </a:solidFill>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xmlns="" id="{A5CBF3E4-2B75-9443-84F1-6E2ECA34BA70}"/>
              </a:ext>
            </a:extLst>
          </p:cNvPr>
          <p:cNvSpPr/>
          <p:nvPr/>
        </p:nvSpPr>
        <p:spPr>
          <a:xfrm>
            <a:off x="558800" y="-178676"/>
            <a:ext cx="8732345" cy="601143"/>
          </a:xfrm>
          <a:custGeom>
            <a:avLst/>
            <a:gdLst>
              <a:gd name="connsiteX0" fmla="*/ 310066 w 8732345"/>
              <a:gd name="connsiteY0" fmla="*/ 0 h 601143"/>
              <a:gd name="connsiteX1" fmla="*/ 8732345 w 8732345"/>
              <a:gd name="connsiteY1" fmla="*/ 0 h 601143"/>
              <a:gd name="connsiteX2" fmla="*/ 8732345 w 8732345"/>
              <a:gd name="connsiteY2" fmla="*/ 601143 h 601143"/>
              <a:gd name="connsiteX3" fmla="*/ 0 w 8732345"/>
              <a:gd name="connsiteY3" fmla="*/ 601143 h 601143"/>
              <a:gd name="connsiteX4" fmla="*/ 310066 w 8732345"/>
              <a:gd name="connsiteY4" fmla="*/ 0 h 60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345" h="601143">
                <a:moveTo>
                  <a:pt x="310066" y="0"/>
                </a:moveTo>
                <a:lnTo>
                  <a:pt x="8732345" y="0"/>
                </a:lnTo>
                <a:lnTo>
                  <a:pt x="8732345" y="601143"/>
                </a:lnTo>
                <a:lnTo>
                  <a:pt x="0" y="601143"/>
                </a:lnTo>
                <a:lnTo>
                  <a:pt x="310066"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6526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99C80328-F086-0A4B-8282-142C32E4D188}"/>
              </a:ext>
            </a:extLst>
          </p:cNvPr>
          <p:cNvSpPr/>
          <p:nvPr/>
        </p:nvSpPr>
        <p:spPr>
          <a:xfrm>
            <a:off x="-19457" y="-14895"/>
            <a:ext cx="9163457" cy="6202564"/>
          </a:xfrm>
          <a:prstGeom prst="rect">
            <a:avLst/>
          </a:pr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2" descr="A cartoon showing a person looking at a map with three points and arrow markers.  One marker says “You are here”.  Another marker says “You thought you were here”.  The other marker says “You should be here”.">
            <a:extLst>
              <a:ext uri="{FF2B5EF4-FFF2-40B4-BE49-F238E27FC236}">
                <a16:creationId xmlns:a16="http://schemas.microsoft.com/office/drawing/2014/main" xmlns="" id="{28F078D2-D122-584B-BC79-2D7972B7A6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015146" y="975342"/>
            <a:ext cx="4695972" cy="508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7">
            <a:extLst>
              <a:ext uri="{FF2B5EF4-FFF2-40B4-BE49-F238E27FC236}">
                <a16:creationId xmlns:a16="http://schemas.microsoft.com/office/drawing/2014/main" xmlns="" id="{1936C086-B0CB-A94A-A96F-2C0C9C141488}"/>
              </a:ext>
            </a:extLst>
          </p:cNvPr>
          <p:cNvSpPr>
            <a:spLocks noChangeAspect="1"/>
          </p:cNvSpPr>
          <p:nvPr/>
        </p:nvSpPr>
        <p:spPr>
          <a:xfrm>
            <a:off x="-360648" y="1805397"/>
            <a:ext cx="4115186" cy="2509928"/>
          </a:xfrm>
          <a:custGeom>
            <a:avLst/>
            <a:gdLst>
              <a:gd name="connsiteX0" fmla="*/ 0 w 4115186"/>
              <a:gd name="connsiteY0" fmla="*/ 0 h 2509928"/>
              <a:gd name="connsiteX1" fmla="*/ 4115186 w 4115186"/>
              <a:gd name="connsiteY1" fmla="*/ 0 h 2509928"/>
              <a:gd name="connsiteX2" fmla="*/ 2835155 w 4115186"/>
              <a:gd name="connsiteY2" fmla="*/ 2509928 h 2509928"/>
              <a:gd name="connsiteX3" fmla="*/ 0 w 4115186"/>
              <a:gd name="connsiteY3" fmla="*/ 2509928 h 2509928"/>
              <a:gd name="connsiteX4" fmla="*/ 0 w 4115186"/>
              <a:gd name="connsiteY4" fmla="*/ 0 h 25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186" h="2509928">
                <a:moveTo>
                  <a:pt x="0" y="0"/>
                </a:moveTo>
                <a:lnTo>
                  <a:pt x="4115186" y="0"/>
                </a:lnTo>
                <a:lnTo>
                  <a:pt x="2835155" y="2509928"/>
                </a:lnTo>
                <a:lnTo>
                  <a:pt x="0" y="2509928"/>
                </a:lnTo>
                <a:lnTo>
                  <a:pt x="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a:t>
            </a:r>
          </a:p>
        </p:txBody>
      </p:sp>
      <p:sp>
        <p:nvSpPr>
          <p:cNvPr id="24" name="Freeform 23">
            <a:extLst>
              <a:ext uri="{FF2B5EF4-FFF2-40B4-BE49-F238E27FC236}">
                <a16:creationId xmlns:a16="http://schemas.microsoft.com/office/drawing/2014/main" xmlns="" id="{67A429B4-15E4-4440-8F88-480CF583079F}"/>
              </a:ext>
            </a:extLst>
          </p:cNvPr>
          <p:cNvSpPr>
            <a:spLocks noChangeAspect="1"/>
          </p:cNvSpPr>
          <p:nvPr/>
        </p:nvSpPr>
        <p:spPr>
          <a:xfrm>
            <a:off x="-360647" y="-252247"/>
            <a:ext cx="6932665" cy="1682503"/>
          </a:xfrm>
          <a:custGeom>
            <a:avLst/>
            <a:gdLst>
              <a:gd name="connsiteX0" fmla="*/ 0 w 6932665"/>
              <a:gd name="connsiteY0" fmla="*/ 0 h 1682503"/>
              <a:gd name="connsiteX1" fmla="*/ 6932665 w 6932665"/>
              <a:gd name="connsiteY1" fmla="*/ 0 h 1682503"/>
              <a:gd name="connsiteX2" fmla="*/ 6074610 w 6932665"/>
              <a:gd name="connsiteY2" fmla="*/ 1682503 h 1682503"/>
              <a:gd name="connsiteX3" fmla="*/ 0 w 6932665"/>
              <a:gd name="connsiteY3" fmla="*/ 1682503 h 1682503"/>
              <a:gd name="connsiteX4" fmla="*/ 0 w 6932665"/>
              <a:gd name="connsiteY4" fmla="*/ 0 h 168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2665" h="1682503">
                <a:moveTo>
                  <a:pt x="0" y="0"/>
                </a:moveTo>
                <a:lnTo>
                  <a:pt x="6932665" y="0"/>
                </a:lnTo>
                <a:lnTo>
                  <a:pt x="6074610" y="1682503"/>
                </a:lnTo>
                <a:lnTo>
                  <a:pt x="0" y="1682503"/>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Rectangle 10">
            <a:extLst>
              <a:ext uri="{FF2B5EF4-FFF2-40B4-BE49-F238E27FC236}">
                <a16:creationId xmlns:a16="http://schemas.microsoft.com/office/drawing/2014/main" xmlns="" id="{7746BB1C-D6E2-5F46-897F-040F420DD94B}"/>
              </a:ext>
            </a:extLst>
          </p:cNvPr>
          <p:cNvSpPr/>
          <p:nvPr/>
        </p:nvSpPr>
        <p:spPr>
          <a:xfrm>
            <a:off x="-272019" y="447416"/>
            <a:ext cx="6209757" cy="579646"/>
          </a:xfrm>
          <a:prstGeom prst="rect">
            <a:avLst/>
          </a:prstGeom>
        </p:spPr>
        <p:txBody>
          <a:bodyPr wrap="square">
            <a:spAutoFit/>
          </a:bodyPr>
          <a:lstStyle/>
          <a:p>
            <a:pPr algn="ctr">
              <a:lnSpc>
                <a:spcPts val="3800"/>
              </a:lnSpc>
            </a:pPr>
            <a:r>
              <a:rPr lang="en-CA" sz="3600" b="1" dirty="0">
                <a:solidFill>
                  <a:schemeClr val="bg1"/>
                </a:solidFill>
                <a:latin typeface="Arial" panose="020B0604020202020204" pitchFamily="34" charset="0"/>
                <a:cs typeface="Arial" panose="020B0604020202020204" pitchFamily="34" charset="0"/>
              </a:rPr>
              <a:t>Asset management is…</a:t>
            </a:r>
            <a:endParaRPr lang="en-US" sz="36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66D99AA1-3AFA-064E-AED7-9F9D2A16B367}"/>
              </a:ext>
            </a:extLst>
          </p:cNvPr>
          <p:cNvSpPr/>
          <p:nvPr/>
        </p:nvSpPr>
        <p:spPr>
          <a:xfrm>
            <a:off x="376699" y="2012102"/>
            <a:ext cx="4574952" cy="1989775"/>
          </a:xfrm>
          <a:prstGeom prst="rect">
            <a:avLst/>
          </a:prstGeom>
        </p:spPr>
        <p:txBody>
          <a:bodyPr wrap="square">
            <a:spAutoFit/>
          </a:bodyPr>
          <a:lstStyle/>
          <a:p>
            <a:pPr marL="177800" indent="-177800">
              <a:lnSpc>
                <a:spcPts val="3000"/>
              </a:lnSpc>
              <a:buClr>
                <a:srgbClr val="549EB3"/>
              </a:buClr>
              <a:buFont typeface="Arial" panose="020B0604020202020204" pitchFamily="34" charset="0"/>
              <a:buChar char="•"/>
            </a:pPr>
            <a:r>
              <a:rPr lang="en-US" sz="2400" b="1" spc="-100" dirty="0">
                <a:latin typeface="Arial" panose="020B0604020202020204" pitchFamily="34" charset="0"/>
                <a:cs typeface="Arial" panose="020B0604020202020204" pitchFamily="34" charset="0"/>
              </a:rPr>
              <a:t>A process</a:t>
            </a:r>
          </a:p>
          <a:p>
            <a:pPr marL="177800" indent="-177800">
              <a:lnSpc>
                <a:spcPts val="3000"/>
              </a:lnSpc>
              <a:buClr>
                <a:srgbClr val="549EB3"/>
              </a:buClr>
              <a:buFont typeface="Arial" panose="020B0604020202020204" pitchFamily="34" charset="0"/>
              <a:buChar char="•"/>
            </a:pPr>
            <a:r>
              <a:rPr lang="en-US" sz="2400" b="1" spc="-100" dirty="0">
                <a:latin typeface="Arial" panose="020B0604020202020204" pitchFamily="34" charset="0"/>
                <a:cs typeface="Arial" panose="020B0604020202020204" pitchFamily="34" charset="0"/>
              </a:rPr>
              <a:t>A journey</a:t>
            </a:r>
          </a:p>
          <a:p>
            <a:pPr marL="177800" indent="-177800">
              <a:lnSpc>
                <a:spcPts val="3000"/>
              </a:lnSpc>
              <a:buClr>
                <a:srgbClr val="549EB3"/>
              </a:buClr>
              <a:buFont typeface="Arial" panose="020B0604020202020204" pitchFamily="34" charset="0"/>
              <a:buChar char="•"/>
            </a:pPr>
            <a:r>
              <a:rPr lang="en-US" sz="2400" b="1" spc="-100" dirty="0">
                <a:latin typeface="Arial" panose="020B0604020202020204" pitchFamily="34" charset="0"/>
                <a:cs typeface="Arial" panose="020B0604020202020204" pitchFamily="34" charset="0"/>
              </a:rPr>
              <a:t>An approach</a:t>
            </a:r>
          </a:p>
          <a:p>
            <a:pPr marL="177800" indent="-177800">
              <a:lnSpc>
                <a:spcPts val="3000"/>
              </a:lnSpc>
              <a:buClr>
                <a:srgbClr val="549EB3"/>
              </a:buClr>
              <a:buFont typeface="Arial" panose="020B0604020202020204" pitchFamily="34" charset="0"/>
              <a:buChar char="•"/>
            </a:pPr>
            <a:r>
              <a:rPr lang="en-US" sz="2400" b="1" spc="-100" dirty="0">
                <a:latin typeface="Arial" panose="020B0604020202020204" pitchFamily="34" charset="0"/>
                <a:cs typeface="Arial" panose="020B0604020202020204" pitchFamily="34" charset="0"/>
              </a:rPr>
              <a:t>A way of doing </a:t>
            </a:r>
            <a:br>
              <a:rPr lang="en-US" sz="2400" b="1" spc="-100" dirty="0">
                <a:latin typeface="Arial" panose="020B0604020202020204" pitchFamily="34" charset="0"/>
                <a:cs typeface="Arial" panose="020B0604020202020204" pitchFamily="34" charset="0"/>
              </a:rPr>
            </a:br>
            <a:r>
              <a:rPr lang="en-US" sz="2400" b="1" spc="-100" dirty="0">
                <a:latin typeface="Arial" panose="020B0604020202020204" pitchFamily="34" charset="0"/>
                <a:cs typeface="Arial" panose="020B0604020202020204" pitchFamily="34" charset="0"/>
              </a:rPr>
              <a:t>business</a:t>
            </a:r>
          </a:p>
        </p:txBody>
      </p:sp>
    </p:spTree>
    <p:extLst>
      <p:ext uri="{BB962C8B-B14F-4D97-AF65-F5344CB8AC3E}">
        <p14:creationId xmlns:p14="http://schemas.microsoft.com/office/powerpoint/2010/main" val="3177115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The back of a person’s head and shoulders who is looking at a wall covered with marked up pages.">
            <a:extLst>
              <a:ext uri="{FF2B5EF4-FFF2-40B4-BE49-F238E27FC236}">
                <a16:creationId xmlns:a16="http://schemas.microsoft.com/office/drawing/2014/main" xmlns="" id="{CE317A9D-3AC9-3941-8E05-89F5177248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77" r="2975"/>
          <a:stretch/>
        </p:blipFill>
        <p:spPr>
          <a:xfrm>
            <a:off x="-168166" y="1193801"/>
            <a:ext cx="9480332" cy="5000744"/>
          </a:xfrm>
          <a:prstGeom prst="rect">
            <a:avLst/>
          </a:prstGeom>
        </p:spPr>
      </p:pic>
      <p:sp>
        <p:nvSpPr>
          <p:cNvPr id="15" name="Freeform 14">
            <a:extLst>
              <a:ext uri="{FF2B5EF4-FFF2-40B4-BE49-F238E27FC236}">
                <a16:creationId xmlns:a16="http://schemas.microsoft.com/office/drawing/2014/main" xmlns="" id="{38AF00BE-4AA3-C04E-9C4E-92ADDA0F8A2F}"/>
              </a:ext>
            </a:extLst>
          </p:cNvPr>
          <p:cNvSpPr/>
          <p:nvPr/>
        </p:nvSpPr>
        <p:spPr>
          <a:xfrm>
            <a:off x="-13447" y="0"/>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0" y="639308"/>
            <a:ext cx="9168266" cy="646331"/>
          </a:xfrm>
          <a:prstGeom prst="rect">
            <a:avLst/>
          </a:prstGeom>
        </p:spPr>
        <p:txBody>
          <a:bodyPr wrap="square">
            <a:spAutoFit/>
          </a:bodyPr>
          <a:lstStyle/>
          <a:p>
            <a:pPr algn="ctr"/>
            <a:r>
              <a:rPr lang="en-US" sz="3600" b="1" spc="-50" dirty="0">
                <a:latin typeface="Arial" panose="020B0604020202020204" pitchFamily="34" charset="0"/>
                <a:cs typeface="Arial" panose="020B0604020202020204" pitchFamily="34" charset="0"/>
              </a:rPr>
              <a:t>Haven’t we been doing this all along?</a:t>
            </a:r>
          </a:p>
        </p:txBody>
      </p:sp>
    </p:spTree>
    <p:extLst>
      <p:ext uri="{BB962C8B-B14F-4D97-AF65-F5344CB8AC3E}">
        <p14:creationId xmlns:p14="http://schemas.microsoft.com/office/powerpoint/2010/main" val="874999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e front of a person’s head including hair, forehead, and eyes, looking up.">
            <a:extLst>
              <a:ext uri="{FF2B5EF4-FFF2-40B4-BE49-F238E27FC236}">
                <a16:creationId xmlns:a16="http://schemas.microsoft.com/office/drawing/2014/main" xmlns="" id="{B8D6C78C-CCCB-3A43-B42C-0EABD3671B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395"/>
          <a:stretch/>
        </p:blipFill>
        <p:spPr>
          <a:xfrm>
            <a:off x="0" y="-94593"/>
            <a:ext cx="9144000" cy="6282262"/>
          </a:xfrm>
          <a:prstGeom prst="rect">
            <a:avLst/>
          </a:prstGeom>
        </p:spPr>
      </p:pic>
      <p:sp>
        <p:nvSpPr>
          <p:cNvPr id="17" name="Freeform 16">
            <a:extLst>
              <a:ext uri="{FF2B5EF4-FFF2-40B4-BE49-F238E27FC236}">
                <a16:creationId xmlns:a16="http://schemas.microsoft.com/office/drawing/2014/main" xmlns="" id="{5EBBEDC3-7BED-EF44-A666-B017E6BC114B}"/>
              </a:ext>
            </a:extLst>
          </p:cNvPr>
          <p:cNvSpPr/>
          <p:nvPr/>
        </p:nvSpPr>
        <p:spPr>
          <a:xfrm>
            <a:off x="3822631" y="2345520"/>
            <a:ext cx="5509453" cy="1566153"/>
          </a:xfrm>
          <a:custGeom>
            <a:avLst/>
            <a:gdLst>
              <a:gd name="connsiteX0" fmla="*/ 48638 w 5428034"/>
              <a:gd name="connsiteY0" fmla="*/ 282102 h 1848255"/>
              <a:gd name="connsiteX1" fmla="*/ 389106 w 5428034"/>
              <a:gd name="connsiteY1" fmla="*/ 1089497 h 1848255"/>
              <a:gd name="connsiteX2" fmla="*/ 0 w 5428034"/>
              <a:gd name="connsiteY2" fmla="*/ 1848255 h 1848255"/>
              <a:gd name="connsiteX3" fmla="*/ 5428034 w 5428034"/>
              <a:gd name="connsiteY3" fmla="*/ 1848255 h 1848255"/>
              <a:gd name="connsiteX4" fmla="*/ 5428034 w 5428034"/>
              <a:gd name="connsiteY4" fmla="*/ 0 h 1848255"/>
              <a:gd name="connsiteX5" fmla="*/ 48638 w 5428034"/>
              <a:gd name="connsiteY5" fmla="*/ 282102 h 1848255"/>
              <a:gd name="connsiteX0" fmla="*/ 48638 w 5428034"/>
              <a:gd name="connsiteY0" fmla="*/ 9728 h 1575881"/>
              <a:gd name="connsiteX1" fmla="*/ 389106 w 5428034"/>
              <a:gd name="connsiteY1" fmla="*/ 817123 h 1575881"/>
              <a:gd name="connsiteX2" fmla="*/ 0 w 5428034"/>
              <a:gd name="connsiteY2" fmla="*/ 1575881 h 1575881"/>
              <a:gd name="connsiteX3" fmla="*/ 5428034 w 5428034"/>
              <a:gd name="connsiteY3" fmla="*/ 1575881 h 1575881"/>
              <a:gd name="connsiteX4" fmla="*/ 5418307 w 5428034"/>
              <a:gd name="connsiteY4" fmla="*/ 0 h 1575881"/>
              <a:gd name="connsiteX5" fmla="*/ 48638 w 5428034"/>
              <a:gd name="connsiteY5" fmla="*/ 9728 h 1575881"/>
              <a:gd name="connsiteX0" fmla="*/ 48638 w 5428034"/>
              <a:gd name="connsiteY0" fmla="*/ 0 h 1566153"/>
              <a:gd name="connsiteX1" fmla="*/ 389106 w 5428034"/>
              <a:gd name="connsiteY1" fmla="*/ 807395 h 1566153"/>
              <a:gd name="connsiteX2" fmla="*/ 0 w 5428034"/>
              <a:gd name="connsiteY2" fmla="*/ 1566153 h 1566153"/>
              <a:gd name="connsiteX3" fmla="*/ 5428034 w 5428034"/>
              <a:gd name="connsiteY3" fmla="*/ 1566153 h 1566153"/>
              <a:gd name="connsiteX4" fmla="*/ 5418307 w 5428034"/>
              <a:gd name="connsiteY4" fmla="*/ 9061 h 1566153"/>
              <a:gd name="connsiteX5" fmla="*/ 48638 w 5428034"/>
              <a:gd name="connsiteY5" fmla="*/ 0 h 1566153"/>
              <a:gd name="connsiteX0" fmla="*/ 48638 w 5487316"/>
              <a:gd name="connsiteY0" fmla="*/ 0 h 1566153"/>
              <a:gd name="connsiteX1" fmla="*/ 389106 w 5487316"/>
              <a:gd name="connsiteY1" fmla="*/ 807395 h 1566153"/>
              <a:gd name="connsiteX2" fmla="*/ 0 w 5487316"/>
              <a:gd name="connsiteY2" fmla="*/ 1566153 h 1566153"/>
              <a:gd name="connsiteX3" fmla="*/ 5428034 w 5487316"/>
              <a:gd name="connsiteY3" fmla="*/ 1566153 h 1566153"/>
              <a:gd name="connsiteX4" fmla="*/ 5487200 w 5487316"/>
              <a:gd name="connsiteY4" fmla="*/ 15324 h 1566153"/>
              <a:gd name="connsiteX5" fmla="*/ 48638 w 5487316"/>
              <a:gd name="connsiteY5" fmla="*/ 0 h 1566153"/>
              <a:gd name="connsiteX0" fmla="*/ 48638 w 5509453"/>
              <a:gd name="connsiteY0" fmla="*/ 0 h 1566153"/>
              <a:gd name="connsiteX1" fmla="*/ 389106 w 5509453"/>
              <a:gd name="connsiteY1" fmla="*/ 807395 h 1566153"/>
              <a:gd name="connsiteX2" fmla="*/ 0 w 5509453"/>
              <a:gd name="connsiteY2" fmla="*/ 1566153 h 1566153"/>
              <a:gd name="connsiteX3" fmla="*/ 5509453 w 5509453"/>
              <a:gd name="connsiteY3" fmla="*/ 1566153 h 1566153"/>
              <a:gd name="connsiteX4" fmla="*/ 5487200 w 5509453"/>
              <a:gd name="connsiteY4" fmla="*/ 15324 h 1566153"/>
              <a:gd name="connsiteX5" fmla="*/ 48638 w 5509453"/>
              <a:gd name="connsiteY5" fmla="*/ 0 h 15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9453" h="1566153">
                <a:moveTo>
                  <a:pt x="48638" y="0"/>
                </a:moveTo>
                <a:lnTo>
                  <a:pt x="389106" y="807395"/>
                </a:lnTo>
                <a:lnTo>
                  <a:pt x="0" y="1566153"/>
                </a:lnTo>
                <a:lnTo>
                  <a:pt x="5509453" y="1566153"/>
                </a:lnTo>
                <a:cubicBezTo>
                  <a:pt x="5506211" y="1040859"/>
                  <a:pt x="5490442" y="540618"/>
                  <a:pt x="5487200" y="15324"/>
                </a:cubicBezTo>
                <a:lnTo>
                  <a:pt x="48638"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965E8FCF-2497-394C-89B0-A688B36E779B}"/>
              </a:ext>
            </a:extLst>
          </p:cNvPr>
          <p:cNvSpPr/>
          <p:nvPr/>
        </p:nvSpPr>
        <p:spPr>
          <a:xfrm>
            <a:off x="4511321" y="2543820"/>
            <a:ext cx="3893037" cy="1169551"/>
          </a:xfrm>
          <a:prstGeom prst="rect">
            <a:avLst/>
          </a:prstGeom>
        </p:spPr>
        <p:txBody>
          <a:bodyPr wrap="square">
            <a:spAutoFit/>
          </a:bodyPr>
          <a:lstStyle/>
          <a:p>
            <a:pPr>
              <a:lnSpc>
                <a:spcPts val="2800"/>
              </a:lnSpc>
            </a:pPr>
            <a:r>
              <a:rPr lang="en-CA" sz="2800" spc="-100" dirty="0">
                <a:solidFill>
                  <a:schemeClr val="bg1"/>
                </a:solidFill>
                <a:latin typeface="Arial" panose="020B0604020202020204" pitchFamily="34" charset="0"/>
                <a:cs typeface="Arial" panose="020B0604020202020204" pitchFamily="34" charset="0"/>
              </a:rPr>
              <a:t>What is the benefit of </a:t>
            </a:r>
            <a:br>
              <a:rPr lang="en-CA" sz="2800" spc="-100" dirty="0">
                <a:solidFill>
                  <a:schemeClr val="bg1"/>
                </a:solidFill>
                <a:latin typeface="Arial" panose="020B0604020202020204" pitchFamily="34" charset="0"/>
                <a:cs typeface="Arial" panose="020B0604020202020204" pitchFamily="34" charset="0"/>
              </a:rPr>
            </a:br>
            <a:r>
              <a:rPr lang="en-CA" sz="2800" spc="-100" dirty="0">
                <a:solidFill>
                  <a:schemeClr val="bg1"/>
                </a:solidFill>
                <a:latin typeface="Arial" panose="020B0604020202020204" pitchFamily="34" charset="0"/>
                <a:cs typeface="Arial" panose="020B0604020202020204" pitchFamily="34" charset="0"/>
              </a:rPr>
              <a:t>asset management to </a:t>
            </a:r>
            <a:br>
              <a:rPr lang="en-CA" sz="2800" spc="-100" dirty="0">
                <a:solidFill>
                  <a:schemeClr val="bg1"/>
                </a:solidFill>
                <a:latin typeface="Arial" panose="020B0604020202020204" pitchFamily="34" charset="0"/>
                <a:cs typeface="Arial" panose="020B0604020202020204" pitchFamily="34" charset="0"/>
              </a:rPr>
            </a:br>
            <a:r>
              <a:rPr lang="en-CA" sz="2800" spc="-100" dirty="0">
                <a:solidFill>
                  <a:schemeClr val="bg1"/>
                </a:solidFill>
                <a:latin typeface="Arial" panose="020B0604020202020204" pitchFamily="34" charset="0"/>
                <a:cs typeface="Arial" panose="020B0604020202020204" pitchFamily="34" charset="0"/>
              </a:rPr>
              <a:t>my community? </a:t>
            </a:r>
            <a:endParaRPr lang="en-US" sz="2800" spc="-100" dirty="0">
              <a:solidFill>
                <a:schemeClr val="bg1"/>
              </a:solidFill>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xmlns="" id="{CF9B5C1C-CE31-CB4E-8DC1-2643B511F23F}"/>
              </a:ext>
            </a:extLst>
          </p:cNvPr>
          <p:cNvSpPr>
            <a:spLocks noChangeAspect="1"/>
          </p:cNvSpPr>
          <p:nvPr/>
        </p:nvSpPr>
        <p:spPr>
          <a:xfrm>
            <a:off x="-19457" y="0"/>
            <a:ext cx="3956274" cy="6187669"/>
          </a:xfrm>
          <a:custGeom>
            <a:avLst/>
            <a:gdLst>
              <a:gd name="connsiteX0" fmla="*/ 0 w 4591456"/>
              <a:gd name="connsiteY0" fmla="*/ 0 h 6858000"/>
              <a:gd name="connsiteX1" fmla="*/ 2655651 w 4591456"/>
              <a:gd name="connsiteY1" fmla="*/ 0 h 6858000"/>
              <a:gd name="connsiteX2" fmla="*/ 4591456 w 4591456"/>
              <a:gd name="connsiteY2" fmla="*/ 3492230 h 6858000"/>
              <a:gd name="connsiteX3" fmla="*/ 2587558 w 4591456"/>
              <a:gd name="connsiteY3" fmla="*/ 6858000 h 6858000"/>
              <a:gd name="connsiteX4" fmla="*/ 9728 w 4591456"/>
              <a:gd name="connsiteY4" fmla="*/ 6858000 h 6858000"/>
              <a:gd name="connsiteX5" fmla="*/ 0 w 459145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456" h="6858000">
                <a:moveTo>
                  <a:pt x="0" y="0"/>
                </a:moveTo>
                <a:lnTo>
                  <a:pt x="2655651" y="0"/>
                </a:lnTo>
                <a:lnTo>
                  <a:pt x="4591456" y="3492230"/>
                </a:lnTo>
                <a:lnTo>
                  <a:pt x="2587558" y="6858000"/>
                </a:lnTo>
                <a:lnTo>
                  <a:pt x="9728" y="6858000"/>
                </a:lnTo>
                <a:cubicBezTo>
                  <a:pt x="6485" y="4572000"/>
                  <a:pt x="3243" y="2286000"/>
                  <a:pt x="0" y="0"/>
                </a:cubicBez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2FBC427B-7FB1-014C-A4D2-3C821445EB9D}"/>
              </a:ext>
            </a:extLst>
          </p:cNvPr>
          <p:cNvSpPr/>
          <p:nvPr/>
        </p:nvSpPr>
        <p:spPr>
          <a:xfrm>
            <a:off x="1760693" y="2248186"/>
            <a:ext cx="1663439" cy="1664796"/>
          </a:xfrm>
          <a:prstGeom prst="ellipse">
            <a:avLst/>
          </a:prstGeom>
          <a:solidFill>
            <a:srgbClr val="549EB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C52BE8C9-47F1-9D41-9AA2-26BC12F7CCD8}"/>
              </a:ext>
            </a:extLst>
          </p:cNvPr>
          <p:cNvSpPr txBox="1"/>
          <p:nvPr/>
        </p:nvSpPr>
        <p:spPr>
          <a:xfrm>
            <a:off x="2037930" y="2299189"/>
            <a:ext cx="1100559" cy="1569660"/>
          </a:xfrm>
          <a:prstGeom prst="rect">
            <a:avLst/>
          </a:prstGeom>
          <a:noFill/>
        </p:spPr>
        <p:txBody>
          <a:bodyPr wrap="square" rtlCol="0">
            <a:spAutoFit/>
          </a:bodyPr>
          <a:lstStyle/>
          <a:p>
            <a:pPr algn="ctr"/>
            <a:r>
              <a:rPr lang="en-US" sz="9600" b="1" dirty="0">
                <a:solidFill>
                  <a:schemeClr val="bg1"/>
                </a:solidFill>
                <a:latin typeface="Arial" panose="020B0604020202020204" pitchFamily="34" charset="0"/>
                <a:cs typeface="Arial" panose="020B0604020202020204" pitchFamily="34" charset="0"/>
              </a:rPr>
              <a:t>2</a:t>
            </a:r>
          </a:p>
        </p:txBody>
      </p:sp>
      <p:sp>
        <p:nvSpPr>
          <p:cNvPr id="16" name="Rectangle 15">
            <a:extLst>
              <a:ext uri="{FF2B5EF4-FFF2-40B4-BE49-F238E27FC236}">
                <a16:creationId xmlns:a16="http://schemas.microsoft.com/office/drawing/2014/main" xmlns="" id="{54FAFE15-A75A-2A49-A330-F350968DA547}"/>
              </a:ext>
            </a:extLst>
          </p:cNvPr>
          <p:cNvSpPr/>
          <p:nvPr/>
        </p:nvSpPr>
        <p:spPr>
          <a:xfrm>
            <a:off x="109720" y="2831513"/>
            <a:ext cx="1750979" cy="581629"/>
          </a:xfrm>
          <a:prstGeom prst="rect">
            <a:avLst/>
          </a:prstGeom>
        </p:spPr>
        <p:txBody>
          <a:bodyPr wrap="square">
            <a:spAutoFit/>
          </a:bodyPr>
          <a:lstStyle/>
          <a:p>
            <a:pPr algn="ctr"/>
            <a:r>
              <a:rPr lang="en-CA" sz="3600" b="1" dirty="0">
                <a:solidFill>
                  <a:schemeClr val="bg1"/>
                </a:solidFill>
                <a:latin typeface="Arial" panose="020B0604020202020204" pitchFamily="34" charset="0"/>
                <a:cs typeface="Arial" panose="020B0604020202020204" pitchFamily="34" charset="0"/>
              </a:rPr>
              <a:t>PART</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8205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 descr="An animation showing a streetscape with cars, a bus, houses, a library, a segregated bike path, cyclists, a sidewalk, pedestrian, wind turbines, and facilities.  The streetscape has a cross-section that shows the underground water and sewage pipes underneath the road.">
            <a:extLst>
              <a:ext uri="{FF2B5EF4-FFF2-40B4-BE49-F238E27FC236}">
                <a16:creationId xmlns:a16="http://schemas.microsoft.com/office/drawing/2014/main" xmlns="" id="{3E19FDA0-AB46-5C43-BC0A-70CFD8ECCB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4258" y="321733"/>
            <a:ext cx="9210398" cy="5874786"/>
          </a:xfrm>
          <a:prstGeom prst="rect">
            <a:avLst/>
          </a:prstGeom>
          <a:solidFill>
            <a:srgbClr val="549EB3"/>
          </a:solidFill>
          <a:ln>
            <a:noFill/>
          </a:ln>
          <a:extLst/>
        </p:spPr>
      </p:pic>
      <p:sp>
        <p:nvSpPr>
          <p:cNvPr id="15" name="Freeform 14">
            <a:extLst>
              <a:ext uri="{FF2B5EF4-FFF2-40B4-BE49-F238E27FC236}">
                <a16:creationId xmlns:a16="http://schemas.microsoft.com/office/drawing/2014/main" xmlns="" id="{38AF00BE-4AA3-C04E-9C4E-92ADDA0F8A2F}"/>
              </a:ext>
            </a:extLst>
          </p:cNvPr>
          <p:cNvSpPr/>
          <p:nvPr/>
        </p:nvSpPr>
        <p:spPr>
          <a:xfrm>
            <a:off x="-18858" y="-132326"/>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44258" y="221408"/>
            <a:ext cx="9188258" cy="1354217"/>
          </a:xfrm>
          <a:prstGeom prst="rect">
            <a:avLst/>
          </a:prstGeom>
        </p:spPr>
        <p:txBody>
          <a:bodyPr wrap="square">
            <a:spAutoFit/>
          </a:bodyPr>
          <a:lstStyle/>
          <a:p>
            <a:pPr algn="ctr"/>
            <a:r>
              <a:rPr lang="en-US" sz="3000" b="1" spc="-50" dirty="0">
                <a:latin typeface="Arial" panose="020B0604020202020204" pitchFamily="34" charset="0"/>
                <a:cs typeface="Arial" panose="020B0604020202020204" pitchFamily="34" charset="0"/>
              </a:rPr>
              <a:t>What do people in our community want?</a:t>
            </a:r>
          </a:p>
          <a:p>
            <a:pPr algn="ctr"/>
            <a:r>
              <a:rPr lang="en-US" sz="2600" spc="-50" dirty="0">
                <a:latin typeface="Arial" panose="020B0604020202020204" pitchFamily="34" charset="0"/>
                <a:cs typeface="Arial" panose="020B0604020202020204" pitchFamily="34" charset="0"/>
              </a:rPr>
              <a:t>Safe and sustainable services in a predictable, </a:t>
            </a:r>
            <a:br>
              <a:rPr lang="en-US" sz="2600" spc="-50" dirty="0">
                <a:latin typeface="Arial" panose="020B0604020202020204" pitchFamily="34" charset="0"/>
                <a:cs typeface="Arial" panose="020B0604020202020204" pitchFamily="34" charset="0"/>
              </a:rPr>
            </a:br>
            <a:r>
              <a:rPr lang="en-US" sz="2600" spc="-50" dirty="0">
                <a:latin typeface="Arial" panose="020B0604020202020204" pitchFamily="34" charset="0"/>
                <a:cs typeface="Arial" panose="020B0604020202020204" pitchFamily="34" charset="0"/>
              </a:rPr>
              <a:t>cost-effective manner.</a:t>
            </a:r>
          </a:p>
        </p:txBody>
      </p:sp>
    </p:spTree>
    <p:extLst>
      <p:ext uri="{BB962C8B-B14F-4D97-AF65-F5344CB8AC3E}">
        <p14:creationId xmlns:p14="http://schemas.microsoft.com/office/powerpoint/2010/main" val="338133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A062C01-C4C8-584A-92FE-E96AC87DDB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8733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ink hole in the middle of an intersection showing exposed pipes underground.">
            <a:extLst>
              <a:ext uri="{FF2B5EF4-FFF2-40B4-BE49-F238E27FC236}">
                <a16:creationId xmlns:a16="http://schemas.microsoft.com/office/drawing/2014/main" xmlns="" id="{76E34589-9845-6545-924E-3DD7B4F8ECC3}"/>
              </a:ext>
            </a:extLst>
          </p:cNvPr>
          <p:cNvPicPr>
            <a:picLocks noChangeAspect="1"/>
          </p:cNvPicPr>
          <p:nvPr/>
        </p:nvPicPr>
        <p:blipFill>
          <a:blip r:embed="rId3"/>
          <a:stretch>
            <a:fillRect/>
          </a:stretch>
        </p:blipFill>
        <p:spPr>
          <a:xfrm>
            <a:off x="-5243" y="0"/>
            <a:ext cx="9168698" cy="6189133"/>
          </a:xfrm>
          <a:prstGeom prst="rect">
            <a:avLst/>
          </a:prstGeom>
        </p:spPr>
      </p:pic>
      <p:sp>
        <p:nvSpPr>
          <p:cNvPr id="6" name="Down Arrow 5">
            <a:extLst>
              <a:ext uri="{FF2B5EF4-FFF2-40B4-BE49-F238E27FC236}">
                <a16:creationId xmlns:a16="http://schemas.microsoft.com/office/drawing/2014/main" xmlns="" id="{F727EE10-B249-3A40-A936-19EDFDED70AE}"/>
              </a:ext>
            </a:extLst>
          </p:cNvPr>
          <p:cNvSpPr/>
          <p:nvPr/>
        </p:nvSpPr>
        <p:spPr>
          <a:xfrm>
            <a:off x="3236726" y="1783058"/>
            <a:ext cx="2681366" cy="1761040"/>
          </a:xfrm>
          <a:prstGeom prst="downArrow">
            <a:avLst/>
          </a:prstGeom>
          <a:solidFill>
            <a:srgbClr val="549EB3">
              <a:alpha val="80000"/>
            </a:srgbClr>
          </a:solidFill>
          <a:ln w="53975">
            <a:solidFill>
              <a:schemeClr val="bg1"/>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xmlns="" id="{38AF00BE-4AA3-C04E-9C4E-92ADDA0F8A2F}"/>
              </a:ext>
            </a:extLst>
          </p:cNvPr>
          <p:cNvSpPr/>
          <p:nvPr/>
        </p:nvSpPr>
        <p:spPr>
          <a:xfrm>
            <a:off x="-13447" y="0"/>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0" y="639308"/>
            <a:ext cx="9168266" cy="553998"/>
          </a:xfrm>
          <a:prstGeom prst="rect">
            <a:avLst/>
          </a:prstGeom>
        </p:spPr>
        <p:txBody>
          <a:bodyPr wrap="square">
            <a:spAutoFit/>
          </a:bodyPr>
          <a:lstStyle/>
          <a:p>
            <a:pPr algn="ctr"/>
            <a:r>
              <a:rPr lang="en-US" sz="3000" spc="-50" dirty="0">
                <a:latin typeface="Arial" panose="020B0604020202020204" pitchFamily="34" charset="0"/>
                <a:cs typeface="Arial" panose="020B0604020202020204" pitchFamily="34" charset="0"/>
              </a:rPr>
              <a:t>People don’t want surprises like this.</a:t>
            </a:r>
          </a:p>
        </p:txBody>
      </p:sp>
    </p:spTree>
    <p:extLst>
      <p:ext uri="{BB962C8B-B14F-4D97-AF65-F5344CB8AC3E}">
        <p14:creationId xmlns:p14="http://schemas.microsoft.com/office/powerpoint/2010/main" val="3505898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hand-drawn flow chart with empty boxes and arrows between each box, with a hand and finger pointing towards a box.  Black background.">
            <a:extLst>
              <a:ext uri="{FF2B5EF4-FFF2-40B4-BE49-F238E27FC236}">
                <a16:creationId xmlns:a16="http://schemas.microsoft.com/office/drawing/2014/main" xmlns="" id="{5810FDD0-95A8-424C-AF07-A997AA5787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900" y="-15773"/>
            <a:ext cx="9252355" cy="6204907"/>
          </a:xfrm>
          <a:prstGeom prst="rect">
            <a:avLst/>
          </a:prstGeom>
        </p:spPr>
      </p:pic>
      <p:sp>
        <p:nvSpPr>
          <p:cNvPr id="13" name="Freeform 12">
            <a:extLst>
              <a:ext uri="{FF2B5EF4-FFF2-40B4-BE49-F238E27FC236}">
                <a16:creationId xmlns:a16="http://schemas.microsoft.com/office/drawing/2014/main" xmlns="" id="{5A54D120-A51A-8B46-AB85-6D1C0F627829}"/>
              </a:ext>
            </a:extLst>
          </p:cNvPr>
          <p:cNvSpPr>
            <a:spLocks noChangeAspect="1"/>
          </p:cNvSpPr>
          <p:nvPr/>
        </p:nvSpPr>
        <p:spPr>
          <a:xfrm>
            <a:off x="-472966" y="2433966"/>
            <a:ext cx="4979553" cy="2760921"/>
          </a:xfrm>
          <a:custGeom>
            <a:avLst/>
            <a:gdLst>
              <a:gd name="connsiteX0" fmla="*/ 0 w 4979553"/>
              <a:gd name="connsiteY0" fmla="*/ 0 h 2760921"/>
              <a:gd name="connsiteX1" fmla="*/ 4979553 w 4979553"/>
              <a:gd name="connsiteY1" fmla="*/ 0 h 2760921"/>
              <a:gd name="connsiteX2" fmla="*/ 3571519 w 4979553"/>
              <a:gd name="connsiteY2" fmla="*/ 2760921 h 2760921"/>
              <a:gd name="connsiteX3" fmla="*/ 0 w 4979553"/>
              <a:gd name="connsiteY3" fmla="*/ 2760921 h 2760921"/>
              <a:gd name="connsiteX4" fmla="*/ 0 w 4979553"/>
              <a:gd name="connsiteY4" fmla="*/ 0 h 27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553" h="2760921">
                <a:moveTo>
                  <a:pt x="0" y="0"/>
                </a:moveTo>
                <a:lnTo>
                  <a:pt x="4979553" y="0"/>
                </a:lnTo>
                <a:lnTo>
                  <a:pt x="3571519" y="2760921"/>
                </a:lnTo>
                <a:lnTo>
                  <a:pt x="0" y="2760921"/>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xmlns="" id="{CB00C91E-F4AF-FD40-84B3-B40DDEF38871}"/>
              </a:ext>
            </a:extLst>
          </p:cNvPr>
          <p:cNvSpPr>
            <a:spLocks noChangeAspect="1"/>
          </p:cNvSpPr>
          <p:nvPr/>
        </p:nvSpPr>
        <p:spPr>
          <a:xfrm>
            <a:off x="-88899" y="-283779"/>
            <a:ext cx="9490707" cy="1560644"/>
          </a:xfrm>
          <a:custGeom>
            <a:avLst/>
            <a:gdLst>
              <a:gd name="connsiteX0" fmla="*/ 0 w 9490707"/>
              <a:gd name="connsiteY0" fmla="*/ 0 h 1560644"/>
              <a:gd name="connsiteX1" fmla="*/ 9490707 w 9490707"/>
              <a:gd name="connsiteY1" fmla="*/ 0 h 1560644"/>
              <a:gd name="connsiteX2" fmla="*/ 8694799 w 9490707"/>
              <a:gd name="connsiteY2" fmla="*/ 1560644 h 1560644"/>
              <a:gd name="connsiteX3" fmla="*/ 0 w 9490707"/>
              <a:gd name="connsiteY3" fmla="*/ 1560644 h 1560644"/>
              <a:gd name="connsiteX4" fmla="*/ 0 w 9490707"/>
              <a:gd name="connsiteY4" fmla="*/ 0 h 156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707" h="1560644">
                <a:moveTo>
                  <a:pt x="0" y="0"/>
                </a:moveTo>
                <a:lnTo>
                  <a:pt x="9490707" y="0"/>
                </a:lnTo>
                <a:lnTo>
                  <a:pt x="8694799" y="1560644"/>
                </a:lnTo>
                <a:lnTo>
                  <a:pt x="0" y="1560644"/>
                </a:lnTo>
                <a:lnTo>
                  <a:pt x="0"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xmlns="" id="{1DA11306-13A4-9F4A-8A66-BF45B614C7CF}"/>
              </a:ext>
            </a:extLst>
          </p:cNvPr>
          <p:cNvSpPr/>
          <p:nvPr/>
        </p:nvSpPr>
        <p:spPr>
          <a:xfrm>
            <a:off x="416079" y="518837"/>
            <a:ext cx="8108390" cy="553998"/>
          </a:xfrm>
          <a:prstGeom prst="rect">
            <a:avLst/>
          </a:prstGeom>
        </p:spPr>
        <p:txBody>
          <a:bodyPr wrap="square">
            <a:spAutoFit/>
          </a:bodyPr>
          <a:lstStyle/>
          <a:p>
            <a:pPr>
              <a:lnSpc>
                <a:spcPts val="3600"/>
              </a:lnSpc>
            </a:pPr>
            <a:r>
              <a:rPr lang="en-US" sz="3400" b="1" spc="-50" dirty="0">
                <a:solidFill>
                  <a:schemeClr val="bg1"/>
                </a:solidFill>
                <a:latin typeface="Arial" panose="020B0604020202020204" pitchFamily="34" charset="0"/>
                <a:cs typeface="Arial" panose="020B0604020202020204" pitchFamily="34" charset="0"/>
              </a:rPr>
              <a:t>We need a system that helps us to…</a:t>
            </a:r>
            <a:endParaRPr lang="en-US" sz="3400" spc="-5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68C05938-D5CC-8D49-83D1-CBE0DF1539B5}"/>
              </a:ext>
            </a:extLst>
          </p:cNvPr>
          <p:cNvSpPr/>
          <p:nvPr/>
        </p:nvSpPr>
        <p:spPr>
          <a:xfrm>
            <a:off x="416079" y="2725325"/>
            <a:ext cx="3104588" cy="1989775"/>
          </a:xfrm>
          <a:prstGeom prst="rect">
            <a:avLst/>
          </a:prstGeom>
        </p:spPr>
        <p:txBody>
          <a:bodyPr wrap="square">
            <a:spAutoFit/>
          </a:bodyPr>
          <a:lstStyle/>
          <a:p>
            <a:pPr marL="177800" indent="-177800">
              <a:lnSpc>
                <a:spcPts val="3000"/>
              </a:lnSpc>
              <a:buClr>
                <a:srgbClr val="549EB3"/>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Maintain the delivery of services</a:t>
            </a:r>
          </a:p>
          <a:p>
            <a:pPr marL="177800" indent="-177800">
              <a:lnSpc>
                <a:spcPts val="3000"/>
              </a:lnSpc>
              <a:buClr>
                <a:srgbClr val="549EB3"/>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Plan for the future</a:t>
            </a:r>
          </a:p>
          <a:p>
            <a:pPr marL="177800" indent="-177800">
              <a:lnSpc>
                <a:spcPts val="3000"/>
              </a:lnSpc>
              <a:buClr>
                <a:srgbClr val="549EB3"/>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Manage risk</a:t>
            </a:r>
          </a:p>
          <a:p>
            <a:pPr marL="177800" indent="-177800">
              <a:lnSpc>
                <a:spcPts val="3000"/>
              </a:lnSpc>
              <a:buClr>
                <a:srgbClr val="549EB3"/>
              </a:buClr>
              <a:buFont typeface="Arial" panose="020B0604020202020204" pitchFamily="34" charset="0"/>
              <a:buChar char="•"/>
            </a:pPr>
            <a:r>
              <a:rPr lang="en-US" sz="2400" b="1" spc="-100" dirty="0">
                <a:solidFill>
                  <a:schemeClr val="bg1"/>
                </a:solidFill>
                <a:latin typeface="Arial" panose="020B0604020202020204" pitchFamily="34" charset="0"/>
                <a:cs typeface="Arial" panose="020B0604020202020204" pitchFamily="34" charset="0"/>
              </a:rPr>
              <a:t>Budget smartly</a:t>
            </a:r>
          </a:p>
        </p:txBody>
      </p:sp>
    </p:spTree>
    <p:extLst>
      <p:ext uri="{BB962C8B-B14F-4D97-AF65-F5344CB8AC3E}">
        <p14:creationId xmlns:p14="http://schemas.microsoft.com/office/powerpoint/2010/main" val="403559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n open road that is lined with trees and telephone poles">
            <a:extLst>
              <a:ext uri="{FF2B5EF4-FFF2-40B4-BE49-F238E27FC236}">
                <a16:creationId xmlns:a16="http://schemas.microsoft.com/office/drawing/2014/main" xmlns="" id="{E1CC9043-78F9-674A-999C-A8A67E0F42DF}"/>
              </a:ext>
            </a:extLst>
          </p:cNvPr>
          <p:cNvPicPr/>
          <p:nvPr/>
        </p:nvPicPr>
        <p:blipFill rotWithShape="1">
          <a:blip r:embed="rId3"/>
          <a:srcRect l="4136" t="13111" r="10580"/>
          <a:stretch/>
        </p:blipFill>
        <p:spPr>
          <a:xfrm>
            <a:off x="-136634" y="-241738"/>
            <a:ext cx="9406758" cy="6429790"/>
          </a:xfrm>
          <a:prstGeom prst="rect">
            <a:avLst/>
          </a:prstGeom>
        </p:spPr>
      </p:pic>
      <p:sp>
        <p:nvSpPr>
          <p:cNvPr id="27" name="Freeform 26">
            <a:extLst>
              <a:ext uri="{FF2B5EF4-FFF2-40B4-BE49-F238E27FC236}">
                <a16:creationId xmlns:a16="http://schemas.microsoft.com/office/drawing/2014/main" xmlns="" id="{42718B4F-4BFD-9E4F-B6CA-46513A5074BC}"/>
              </a:ext>
            </a:extLst>
          </p:cNvPr>
          <p:cNvSpPr>
            <a:spLocks noChangeAspect="1"/>
          </p:cNvSpPr>
          <p:nvPr/>
        </p:nvSpPr>
        <p:spPr>
          <a:xfrm>
            <a:off x="281935" y="2452815"/>
            <a:ext cx="2675416" cy="1016000"/>
          </a:xfrm>
          <a:custGeom>
            <a:avLst/>
            <a:gdLst>
              <a:gd name="connsiteX0" fmla="*/ 569961 w 2942958"/>
              <a:gd name="connsiteY0" fmla="*/ 0 h 1117600"/>
              <a:gd name="connsiteX1" fmla="*/ 2942958 w 2942958"/>
              <a:gd name="connsiteY1" fmla="*/ 0 h 1117600"/>
              <a:gd name="connsiteX2" fmla="*/ 2372997 w 2942958"/>
              <a:gd name="connsiteY2" fmla="*/ 1117600 h 1117600"/>
              <a:gd name="connsiteX3" fmla="*/ 0 w 2942958"/>
              <a:gd name="connsiteY3" fmla="*/ 1117600 h 1117600"/>
              <a:gd name="connsiteX4" fmla="*/ 569961 w 2942958"/>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58" h="1117600">
                <a:moveTo>
                  <a:pt x="569961" y="0"/>
                </a:moveTo>
                <a:lnTo>
                  <a:pt x="2942958" y="0"/>
                </a:lnTo>
                <a:lnTo>
                  <a:pt x="2372997" y="1117600"/>
                </a:lnTo>
                <a:lnTo>
                  <a:pt x="0" y="1117600"/>
                </a:lnTo>
                <a:lnTo>
                  <a:pt x="56996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xmlns="" id="{361595BF-3247-ED42-A269-EEC1013A139D}"/>
              </a:ext>
            </a:extLst>
          </p:cNvPr>
          <p:cNvSpPr>
            <a:spLocks noChangeAspect="1"/>
          </p:cNvSpPr>
          <p:nvPr/>
        </p:nvSpPr>
        <p:spPr>
          <a:xfrm>
            <a:off x="3247154" y="2452815"/>
            <a:ext cx="2675416" cy="1016000"/>
          </a:xfrm>
          <a:custGeom>
            <a:avLst/>
            <a:gdLst>
              <a:gd name="connsiteX0" fmla="*/ 569961 w 2942958"/>
              <a:gd name="connsiteY0" fmla="*/ 0 h 1117600"/>
              <a:gd name="connsiteX1" fmla="*/ 2942958 w 2942958"/>
              <a:gd name="connsiteY1" fmla="*/ 0 h 1117600"/>
              <a:gd name="connsiteX2" fmla="*/ 2372997 w 2942958"/>
              <a:gd name="connsiteY2" fmla="*/ 1117600 h 1117600"/>
              <a:gd name="connsiteX3" fmla="*/ 0 w 2942958"/>
              <a:gd name="connsiteY3" fmla="*/ 1117600 h 1117600"/>
              <a:gd name="connsiteX4" fmla="*/ 569961 w 2942958"/>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58" h="1117600">
                <a:moveTo>
                  <a:pt x="569961" y="0"/>
                </a:moveTo>
                <a:lnTo>
                  <a:pt x="2942958" y="0"/>
                </a:lnTo>
                <a:lnTo>
                  <a:pt x="2372997" y="1117600"/>
                </a:lnTo>
                <a:lnTo>
                  <a:pt x="0" y="1117600"/>
                </a:lnTo>
                <a:lnTo>
                  <a:pt x="56996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xmlns="" id="{F4DEA96D-BBB6-1C42-9566-F4C86D260DDF}"/>
              </a:ext>
            </a:extLst>
          </p:cNvPr>
          <p:cNvSpPr>
            <a:spLocks noChangeAspect="1"/>
          </p:cNvSpPr>
          <p:nvPr/>
        </p:nvSpPr>
        <p:spPr>
          <a:xfrm>
            <a:off x="6212375" y="2452815"/>
            <a:ext cx="2675416" cy="1016000"/>
          </a:xfrm>
          <a:custGeom>
            <a:avLst/>
            <a:gdLst>
              <a:gd name="connsiteX0" fmla="*/ 569961 w 2942958"/>
              <a:gd name="connsiteY0" fmla="*/ 0 h 1117600"/>
              <a:gd name="connsiteX1" fmla="*/ 2942958 w 2942958"/>
              <a:gd name="connsiteY1" fmla="*/ 0 h 1117600"/>
              <a:gd name="connsiteX2" fmla="*/ 2372997 w 2942958"/>
              <a:gd name="connsiteY2" fmla="*/ 1117600 h 1117600"/>
              <a:gd name="connsiteX3" fmla="*/ 0 w 2942958"/>
              <a:gd name="connsiteY3" fmla="*/ 1117600 h 1117600"/>
              <a:gd name="connsiteX4" fmla="*/ 569961 w 2942958"/>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58" h="1117600">
                <a:moveTo>
                  <a:pt x="569961" y="0"/>
                </a:moveTo>
                <a:lnTo>
                  <a:pt x="2942958" y="0"/>
                </a:lnTo>
                <a:lnTo>
                  <a:pt x="2372997" y="1117600"/>
                </a:lnTo>
                <a:lnTo>
                  <a:pt x="0" y="1117600"/>
                </a:lnTo>
                <a:lnTo>
                  <a:pt x="56996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xmlns="" id="{38AF00BE-4AA3-C04E-9C4E-92ADDA0F8A2F}"/>
              </a:ext>
            </a:extLst>
          </p:cNvPr>
          <p:cNvSpPr/>
          <p:nvPr/>
        </p:nvSpPr>
        <p:spPr>
          <a:xfrm>
            <a:off x="-18858" y="-132326"/>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44258" y="310308"/>
            <a:ext cx="9188258" cy="1015663"/>
          </a:xfrm>
          <a:prstGeom prst="rect">
            <a:avLst/>
          </a:prstGeom>
        </p:spPr>
        <p:txBody>
          <a:bodyPr wrap="square">
            <a:spAutoFit/>
          </a:bodyPr>
          <a:lstStyle/>
          <a:p>
            <a:pPr algn="ctr"/>
            <a:r>
              <a:rPr lang="en-US" sz="3000" b="1" spc="-50" dirty="0">
                <a:solidFill>
                  <a:schemeClr val="bg1"/>
                </a:solidFill>
                <a:latin typeface="Arial" panose="020B0604020202020204" pitchFamily="34" charset="0"/>
                <a:cs typeface="Arial" panose="020B0604020202020204" pitchFamily="34" charset="0"/>
              </a:rPr>
              <a:t>How does asset management</a:t>
            </a:r>
          </a:p>
          <a:p>
            <a:pPr algn="ctr"/>
            <a:r>
              <a:rPr lang="en-US" sz="3000" spc="-50" dirty="0">
                <a:solidFill>
                  <a:schemeClr val="bg1"/>
                </a:solidFill>
                <a:latin typeface="Arial" panose="020B0604020202020204" pitchFamily="34" charset="0"/>
                <a:cs typeface="Arial" panose="020B0604020202020204" pitchFamily="34" charset="0"/>
              </a:rPr>
              <a:t>deliver value to my community?</a:t>
            </a:r>
            <a:endParaRPr lang="en-US" sz="2600" spc="-5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B86B6C28-4385-8146-97F5-C4B836A2D19C}"/>
              </a:ext>
            </a:extLst>
          </p:cNvPr>
          <p:cNvSpPr txBox="1"/>
          <p:nvPr/>
        </p:nvSpPr>
        <p:spPr>
          <a:xfrm>
            <a:off x="590369" y="2734958"/>
            <a:ext cx="2063357" cy="451406"/>
          </a:xfrm>
          <a:prstGeom prst="rect">
            <a:avLst/>
          </a:prstGeom>
          <a:noFill/>
        </p:spPr>
        <p:txBody>
          <a:bodyPr wrap="square" rtlCol="0">
            <a:spAutoFit/>
          </a:bodyPr>
          <a:lstStyle/>
          <a:p>
            <a:pPr algn="ctr">
              <a:lnSpc>
                <a:spcPts val="2800"/>
              </a:lnSpc>
            </a:pPr>
            <a:r>
              <a:rPr lang="en-US" sz="2400" b="1" dirty="0">
                <a:latin typeface="Arial" panose="020B0604020202020204" pitchFamily="34" charset="0"/>
                <a:cs typeface="Arial" panose="020B0604020202020204" pitchFamily="34" charset="0"/>
              </a:rPr>
              <a:t>Performance</a:t>
            </a:r>
          </a:p>
        </p:txBody>
      </p:sp>
      <p:sp>
        <p:nvSpPr>
          <p:cNvPr id="20" name="TextBox 19">
            <a:extLst>
              <a:ext uri="{FF2B5EF4-FFF2-40B4-BE49-F238E27FC236}">
                <a16:creationId xmlns:a16="http://schemas.microsoft.com/office/drawing/2014/main" xmlns="" id="{11C7F9D9-3E60-7E42-BDC3-D3CAADEEA4ED}"/>
              </a:ext>
            </a:extLst>
          </p:cNvPr>
          <p:cNvSpPr txBox="1"/>
          <p:nvPr/>
        </p:nvSpPr>
        <p:spPr>
          <a:xfrm>
            <a:off x="3626243" y="2734958"/>
            <a:ext cx="1852900" cy="451406"/>
          </a:xfrm>
          <a:prstGeom prst="rect">
            <a:avLst/>
          </a:prstGeom>
          <a:noFill/>
        </p:spPr>
        <p:txBody>
          <a:bodyPr wrap="square" rtlCol="0">
            <a:spAutoFit/>
          </a:bodyPr>
          <a:lstStyle/>
          <a:p>
            <a:pPr algn="ctr">
              <a:lnSpc>
                <a:spcPts val="2800"/>
              </a:lnSpc>
            </a:pPr>
            <a:r>
              <a:rPr lang="en-US" sz="2400" b="1" dirty="0">
                <a:latin typeface="Arial" panose="020B0604020202020204" pitchFamily="34" charset="0"/>
                <a:cs typeface="Arial" panose="020B0604020202020204" pitchFamily="34" charset="0"/>
              </a:rPr>
              <a:t>Risk</a:t>
            </a:r>
          </a:p>
        </p:txBody>
      </p:sp>
      <p:sp>
        <p:nvSpPr>
          <p:cNvPr id="21" name="TextBox 20">
            <a:extLst>
              <a:ext uri="{FF2B5EF4-FFF2-40B4-BE49-F238E27FC236}">
                <a16:creationId xmlns:a16="http://schemas.microsoft.com/office/drawing/2014/main" xmlns="" id="{2545FF77-7D37-7A4C-B7EB-0D8D707C9A8A}"/>
              </a:ext>
            </a:extLst>
          </p:cNvPr>
          <p:cNvSpPr txBox="1"/>
          <p:nvPr/>
        </p:nvSpPr>
        <p:spPr>
          <a:xfrm>
            <a:off x="6553131" y="2736521"/>
            <a:ext cx="1993904" cy="451406"/>
          </a:xfrm>
          <a:prstGeom prst="rect">
            <a:avLst/>
          </a:prstGeom>
          <a:noFill/>
        </p:spPr>
        <p:txBody>
          <a:bodyPr wrap="square" rtlCol="0">
            <a:spAutoFit/>
          </a:bodyPr>
          <a:lstStyle/>
          <a:p>
            <a:pPr algn="ctr">
              <a:lnSpc>
                <a:spcPts val="2800"/>
              </a:lnSpc>
            </a:pPr>
            <a:r>
              <a:rPr lang="en-US" sz="2400" b="1" dirty="0">
                <a:latin typeface="Arial" panose="020B0604020202020204" pitchFamily="34" charset="0"/>
                <a:cs typeface="Arial" panose="020B0604020202020204" pitchFamily="34" charset="0"/>
              </a:rPr>
              <a:t>Cost</a:t>
            </a:r>
          </a:p>
        </p:txBody>
      </p:sp>
      <p:sp>
        <p:nvSpPr>
          <p:cNvPr id="31" name="Freeform 30">
            <a:extLst>
              <a:ext uri="{FF2B5EF4-FFF2-40B4-BE49-F238E27FC236}">
                <a16:creationId xmlns:a16="http://schemas.microsoft.com/office/drawing/2014/main" xmlns="" id="{03B7C39B-23E0-BA4B-87BE-BF02E8E30FAE}"/>
              </a:ext>
            </a:extLst>
          </p:cNvPr>
          <p:cNvSpPr>
            <a:spLocks noChangeAspect="1"/>
          </p:cNvSpPr>
          <p:nvPr/>
        </p:nvSpPr>
        <p:spPr>
          <a:xfrm>
            <a:off x="3247154" y="4801646"/>
            <a:ext cx="2675416" cy="1016000"/>
          </a:xfrm>
          <a:custGeom>
            <a:avLst/>
            <a:gdLst>
              <a:gd name="connsiteX0" fmla="*/ 569961 w 2942958"/>
              <a:gd name="connsiteY0" fmla="*/ 0 h 1117600"/>
              <a:gd name="connsiteX1" fmla="*/ 2942958 w 2942958"/>
              <a:gd name="connsiteY1" fmla="*/ 0 h 1117600"/>
              <a:gd name="connsiteX2" fmla="*/ 2372997 w 2942958"/>
              <a:gd name="connsiteY2" fmla="*/ 1117600 h 1117600"/>
              <a:gd name="connsiteX3" fmla="*/ 0 w 2942958"/>
              <a:gd name="connsiteY3" fmla="*/ 1117600 h 1117600"/>
              <a:gd name="connsiteX4" fmla="*/ 569961 w 2942958"/>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58" h="1117600">
                <a:moveTo>
                  <a:pt x="569961" y="0"/>
                </a:moveTo>
                <a:lnTo>
                  <a:pt x="2942958" y="0"/>
                </a:lnTo>
                <a:lnTo>
                  <a:pt x="2372997" y="1117600"/>
                </a:lnTo>
                <a:lnTo>
                  <a:pt x="0" y="1117600"/>
                </a:lnTo>
                <a:lnTo>
                  <a:pt x="56996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TextBox 21">
            <a:extLst>
              <a:ext uri="{FF2B5EF4-FFF2-40B4-BE49-F238E27FC236}">
                <a16:creationId xmlns:a16="http://schemas.microsoft.com/office/drawing/2014/main" xmlns="" id="{261A02FD-24A6-9942-8E10-EC85DE194C5E}"/>
              </a:ext>
            </a:extLst>
          </p:cNvPr>
          <p:cNvSpPr txBox="1"/>
          <p:nvPr/>
        </p:nvSpPr>
        <p:spPr>
          <a:xfrm>
            <a:off x="3658412" y="4894147"/>
            <a:ext cx="1852900" cy="830997"/>
          </a:xfrm>
          <a:prstGeom prst="rect">
            <a:avLst/>
          </a:prstGeom>
          <a:noFill/>
        </p:spPr>
        <p:txBody>
          <a:bodyPr wrap="square" rtlCol="0">
            <a:spAutoFit/>
          </a:bodyPr>
          <a:lstStyle/>
          <a:p>
            <a:pPr algn="ctr">
              <a:lnSpc>
                <a:spcPts val="2800"/>
              </a:lnSpc>
            </a:pPr>
            <a:r>
              <a:rPr lang="en-US" sz="2400" b="1" dirty="0">
                <a:latin typeface="Arial" panose="020B0604020202020204" pitchFamily="34" charset="0"/>
                <a:cs typeface="Arial" panose="020B0604020202020204" pitchFamily="34" charset="0"/>
              </a:rPr>
              <a:t>Value from services</a:t>
            </a:r>
          </a:p>
        </p:txBody>
      </p:sp>
      <p:sp>
        <p:nvSpPr>
          <p:cNvPr id="32" name="Plus 31">
            <a:extLst>
              <a:ext uri="{FF2B5EF4-FFF2-40B4-BE49-F238E27FC236}">
                <a16:creationId xmlns:a16="http://schemas.microsoft.com/office/drawing/2014/main" xmlns="" id="{34CE3C4F-A599-0E45-B882-69DB470011C9}"/>
              </a:ext>
            </a:extLst>
          </p:cNvPr>
          <p:cNvSpPr>
            <a:spLocks noChangeAspect="1"/>
          </p:cNvSpPr>
          <p:nvPr/>
        </p:nvSpPr>
        <p:spPr>
          <a:xfrm>
            <a:off x="2788986" y="2675467"/>
            <a:ext cx="540000" cy="540000"/>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lus 32">
            <a:extLst>
              <a:ext uri="{FF2B5EF4-FFF2-40B4-BE49-F238E27FC236}">
                <a16:creationId xmlns:a16="http://schemas.microsoft.com/office/drawing/2014/main" xmlns="" id="{05F6817E-DCF6-6140-AAA7-E393906777FB}"/>
              </a:ext>
            </a:extLst>
          </p:cNvPr>
          <p:cNvSpPr>
            <a:spLocks/>
          </p:cNvSpPr>
          <p:nvPr/>
        </p:nvSpPr>
        <p:spPr>
          <a:xfrm>
            <a:off x="5754205" y="2675467"/>
            <a:ext cx="540000" cy="540000"/>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a:extLst>
              <a:ext uri="{FF2B5EF4-FFF2-40B4-BE49-F238E27FC236}">
                <a16:creationId xmlns:a16="http://schemas.microsoft.com/office/drawing/2014/main" xmlns="" id="{0AAACCB8-0D0A-054F-93A2-F8C622043D44}"/>
              </a:ext>
            </a:extLst>
          </p:cNvPr>
          <p:cNvSpPr>
            <a:spLocks noChangeAspect="1"/>
          </p:cNvSpPr>
          <p:nvPr/>
        </p:nvSpPr>
        <p:spPr>
          <a:xfrm>
            <a:off x="4339455" y="3763658"/>
            <a:ext cx="427205" cy="612000"/>
          </a:xfrm>
          <a:prstGeom prst="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405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ineup of snow-covered cars on the side of a street that is covered in snow.">
            <a:extLst>
              <a:ext uri="{FF2B5EF4-FFF2-40B4-BE49-F238E27FC236}">
                <a16:creationId xmlns:a16="http://schemas.microsoft.com/office/drawing/2014/main" xmlns="" id="{79F6E170-4BCD-8647-8663-C5FA78188D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133" y="-766936"/>
            <a:ext cx="9498811" cy="6956927"/>
          </a:xfrm>
          <a:prstGeom prst="rect">
            <a:avLst/>
          </a:prstGeom>
        </p:spPr>
      </p:pic>
      <p:sp>
        <p:nvSpPr>
          <p:cNvPr id="10" name="Freeform 9">
            <a:extLst>
              <a:ext uri="{FF2B5EF4-FFF2-40B4-BE49-F238E27FC236}">
                <a16:creationId xmlns:a16="http://schemas.microsoft.com/office/drawing/2014/main" xmlns="" id="{2ECE2478-436D-8B44-9E99-BD9AF016FFF4}"/>
              </a:ext>
            </a:extLst>
          </p:cNvPr>
          <p:cNvSpPr>
            <a:spLocks noChangeAspect="1"/>
          </p:cNvSpPr>
          <p:nvPr/>
        </p:nvSpPr>
        <p:spPr>
          <a:xfrm>
            <a:off x="-588579" y="-183243"/>
            <a:ext cx="6992712" cy="2954998"/>
          </a:xfrm>
          <a:custGeom>
            <a:avLst/>
            <a:gdLst>
              <a:gd name="connsiteX0" fmla="*/ 0 w 6992712"/>
              <a:gd name="connsiteY0" fmla="*/ 0 h 2954998"/>
              <a:gd name="connsiteX1" fmla="*/ 6992712 w 6992712"/>
              <a:gd name="connsiteY1" fmla="*/ 0 h 2954998"/>
              <a:gd name="connsiteX2" fmla="*/ 5485702 w 6992712"/>
              <a:gd name="connsiteY2" fmla="*/ 2954998 h 2954998"/>
              <a:gd name="connsiteX3" fmla="*/ 0 w 6992712"/>
              <a:gd name="connsiteY3" fmla="*/ 2954998 h 2954998"/>
              <a:gd name="connsiteX4" fmla="*/ 0 w 6992712"/>
              <a:gd name="connsiteY4" fmla="*/ 0 h 295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712" h="2954998">
                <a:moveTo>
                  <a:pt x="0" y="0"/>
                </a:moveTo>
                <a:lnTo>
                  <a:pt x="6992712" y="0"/>
                </a:lnTo>
                <a:lnTo>
                  <a:pt x="5485702" y="2954998"/>
                </a:lnTo>
                <a:lnTo>
                  <a:pt x="0" y="2954998"/>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xmlns="" id="{1DA11306-13A4-9F4A-8A66-BF45B614C7CF}"/>
              </a:ext>
            </a:extLst>
          </p:cNvPr>
          <p:cNvSpPr/>
          <p:nvPr/>
        </p:nvSpPr>
        <p:spPr>
          <a:xfrm>
            <a:off x="400610" y="537169"/>
            <a:ext cx="4575427" cy="1862048"/>
          </a:xfrm>
          <a:prstGeom prst="rect">
            <a:avLst/>
          </a:prstGeom>
        </p:spPr>
        <p:txBody>
          <a:bodyPr wrap="square">
            <a:spAutoFit/>
          </a:bodyPr>
          <a:lstStyle/>
          <a:p>
            <a:pPr>
              <a:lnSpc>
                <a:spcPts val="3600"/>
              </a:lnSpc>
              <a:spcAft>
                <a:spcPts val="1000"/>
              </a:spcAft>
            </a:pPr>
            <a:r>
              <a:rPr lang="en-US" sz="3400" b="1" cap="all" spc="-50" dirty="0">
                <a:solidFill>
                  <a:schemeClr val="bg1"/>
                </a:solidFill>
                <a:latin typeface="Arial" panose="020B0604020202020204" pitchFamily="34" charset="0"/>
                <a:cs typeface="Arial" panose="020B0604020202020204" pitchFamily="34" charset="0"/>
              </a:rPr>
              <a:t>Component</a:t>
            </a:r>
            <a:r>
              <a:rPr lang="en-US" sz="3400" b="1" spc="-50" dirty="0">
                <a:solidFill>
                  <a:schemeClr val="bg1"/>
                </a:solidFill>
                <a:latin typeface="Arial" panose="020B0604020202020204" pitchFamily="34" charset="0"/>
                <a:cs typeface="Arial" panose="020B0604020202020204" pitchFamily="34" charset="0"/>
              </a:rPr>
              <a:t> Performance</a:t>
            </a:r>
          </a:p>
          <a:p>
            <a:pPr>
              <a:lnSpc>
                <a:spcPts val="2800"/>
              </a:lnSpc>
              <a:spcAft>
                <a:spcPts val="1000"/>
              </a:spcAft>
            </a:pPr>
            <a:r>
              <a:rPr lang="en-US" sz="2600" spc="-50" dirty="0">
                <a:solidFill>
                  <a:schemeClr val="bg1"/>
                </a:solidFill>
                <a:latin typeface="Arial" panose="020B0604020202020204" pitchFamily="34" charset="0"/>
                <a:cs typeface="Arial" panose="020B0604020202020204" pitchFamily="34" charset="0"/>
              </a:rPr>
              <a:t>Does it do what it is supposed to at the level we expect?</a:t>
            </a:r>
          </a:p>
        </p:txBody>
      </p:sp>
      <p:sp>
        <p:nvSpPr>
          <p:cNvPr id="15" name="Oval 14">
            <a:extLst>
              <a:ext uri="{FF2B5EF4-FFF2-40B4-BE49-F238E27FC236}">
                <a16:creationId xmlns:a16="http://schemas.microsoft.com/office/drawing/2014/main" xmlns="" id="{C06DAD8E-2DC2-FA48-B5C2-FA948227E2EB}"/>
              </a:ext>
            </a:extLst>
          </p:cNvPr>
          <p:cNvSpPr>
            <a:spLocks noChangeAspect="1"/>
          </p:cNvSpPr>
          <p:nvPr/>
        </p:nvSpPr>
        <p:spPr>
          <a:xfrm>
            <a:off x="3376510" y="457701"/>
            <a:ext cx="605841" cy="60584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42108AED-3DAD-E54A-8643-57B60DB9A7B4}"/>
              </a:ext>
            </a:extLst>
          </p:cNvPr>
          <p:cNvSpPr txBox="1">
            <a:spLocks noChangeAspect="1"/>
          </p:cNvSpPr>
          <p:nvPr/>
        </p:nvSpPr>
        <p:spPr>
          <a:xfrm>
            <a:off x="3360468" y="420659"/>
            <a:ext cx="605841" cy="707886"/>
          </a:xfrm>
          <a:prstGeom prst="rect">
            <a:avLst/>
          </a:prstGeom>
          <a:noFill/>
        </p:spPr>
        <p:txBody>
          <a:bodyPr wrap="square" rtlCol="0">
            <a:spAutoFit/>
          </a:bodyPr>
          <a:lstStyle/>
          <a:p>
            <a:pPr algn="ctr"/>
            <a:r>
              <a:rPr lang="en-US" sz="4000" b="1" spc="-50" dirty="0">
                <a:solidFill>
                  <a:schemeClr val="bg1"/>
                </a:solidFill>
                <a:latin typeface="Arial" panose="020B0604020202020204" pitchFamily="34" charset="0"/>
                <a:cs typeface="Arial" panose="020B0604020202020204" pitchFamily="34" charset="0"/>
              </a:rPr>
              <a:t>1</a:t>
            </a:r>
            <a:endParaRPr lang="en-US" sz="4000" dirty="0"/>
          </a:p>
        </p:txBody>
      </p:sp>
      <p:sp>
        <p:nvSpPr>
          <p:cNvPr id="12" name="Freeform 11">
            <a:extLst>
              <a:ext uri="{FF2B5EF4-FFF2-40B4-BE49-F238E27FC236}">
                <a16:creationId xmlns:a16="http://schemas.microsoft.com/office/drawing/2014/main" xmlns="" id="{C6DB929E-0D50-3748-B8CD-EF29DECA1DD2}"/>
              </a:ext>
            </a:extLst>
          </p:cNvPr>
          <p:cNvSpPr>
            <a:spLocks noChangeAspect="1"/>
          </p:cNvSpPr>
          <p:nvPr/>
        </p:nvSpPr>
        <p:spPr>
          <a:xfrm flipH="1">
            <a:off x="656612" y="3029461"/>
            <a:ext cx="7880390" cy="1271077"/>
          </a:xfrm>
          <a:custGeom>
            <a:avLst/>
            <a:gdLst>
              <a:gd name="connsiteX0" fmla="*/ 7569801 w 7618439"/>
              <a:gd name="connsiteY0" fmla="*/ 0 h 1566153"/>
              <a:gd name="connsiteX1" fmla="*/ 3809220 w 7618439"/>
              <a:gd name="connsiteY1" fmla="*/ 10596 h 1566153"/>
              <a:gd name="connsiteX2" fmla="*/ 48638 w 7618439"/>
              <a:gd name="connsiteY2" fmla="*/ 0 h 1566153"/>
              <a:gd name="connsiteX3" fmla="*/ 389106 w 7618439"/>
              <a:gd name="connsiteY3" fmla="*/ 807395 h 1566153"/>
              <a:gd name="connsiteX4" fmla="*/ 0 w 7618439"/>
              <a:gd name="connsiteY4" fmla="*/ 1566153 h 1566153"/>
              <a:gd name="connsiteX5" fmla="*/ 2108986 w 7618439"/>
              <a:gd name="connsiteY5" fmla="*/ 1566153 h 1566153"/>
              <a:gd name="connsiteX6" fmla="*/ 5509453 w 7618439"/>
              <a:gd name="connsiteY6" fmla="*/ 1566153 h 1566153"/>
              <a:gd name="connsiteX7" fmla="*/ 7618439 w 7618439"/>
              <a:gd name="connsiteY7" fmla="*/ 1566153 h 1566153"/>
              <a:gd name="connsiteX8" fmla="*/ 7229333 w 7618439"/>
              <a:gd name="connsiteY8" fmla="*/ 807395 h 15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8439" h="1566153">
                <a:moveTo>
                  <a:pt x="7569801" y="0"/>
                </a:moveTo>
                <a:lnTo>
                  <a:pt x="3809220" y="10596"/>
                </a:lnTo>
                <a:lnTo>
                  <a:pt x="48638" y="0"/>
                </a:lnTo>
                <a:lnTo>
                  <a:pt x="389106" y="807395"/>
                </a:lnTo>
                <a:lnTo>
                  <a:pt x="0" y="1566153"/>
                </a:lnTo>
                <a:lnTo>
                  <a:pt x="2108986" y="1566153"/>
                </a:lnTo>
                <a:lnTo>
                  <a:pt x="5509453" y="1566153"/>
                </a:lnTo>
                <a:lnTo>
                  <a:pt x="7618439" y="1566153"/>
                </a:lnTo>
                <a:lnTo>
                  <a:pt x="7229333" y="807395"/>
                </a:lnTo>
                <a:close/>
              </a:path>
            </a:pathLst>
          </a:custGeom>
          <a:solidFill>
            <a:srgbClr val="549EB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xmlns="" id="{95ED074E-3551-4142-95F2-E1157FC8AD07}"/>
              </a:ext>
            </a:extLst>
          </p:cNvPr>
          <p:cNvSpPr/>
          <p:nvPr/>
        </p:nvSpPr>
        <p:spPr>
          <a:xfrm>
            <a:off x="1753200" y="3276000"/>
            <a:ext cx="5624623" cy="1169551"/>
          </a:xfrm>
          <a:prstGeom prst="rect">
            <a:avLst/>
          </a:prstGeom>
        </p:spPr>
        <p:txBody>
          <a:bodyPr wrap="square">
            <a:spAutoFit/>
          </a:bodyPr>
          <a:lstStyle/>
          <a:p>
            <a:pPr algn="ctr">
              <a:lnSpc>
                <a:spcPts val="2800"/>
              </a:lnSpc>
            </a:pPr>
            <a:r>
              <a:rPr lang="en-US" sz="2600" spc="-50" dirty="0">
                <a:solidFill>
                  <a:schemeClr val="bg1"/>
                </a:solidFill>
                <a:latin typeface="Arial" panose="020B0604020202020204" pitchFamily="34" charset="0"/>
                <a:cs typeface="Arial" panose="020B0604020202020204" pitchFamily="34" charset="0"/>
              </a:rPr>
              <a:t>My road gets plowed within 24 hours of a snowfall, not once a month. </a:t>
            </a:r>
          </a:p>
          <a:p>
            <a:pPr algn="ctr">
              <a:lnSpc>
                <a:spcPts val="2800"/>
              </a:lnSpc>
            </a:pPr>
            <a:endParaRPr lang="en-US" sz="2600" spc="-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966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sidential street and sidewalk, where the sidewalk has been washed away and the hole is filled with water.">
            <a:extLst>
              <a:ext uri="{FF2B5EF4-FFF2-40B4-BE49-F238E27FC236}">
                <a16:creationId xmlns:a16="http://schemas.microsoft.com/office/drawing/2014/main" xmlns="" id="{8B26507E-E2CB-DE48-8C3C-2D03D25326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061" y="-491068"/>
            <a:ext cx="9260960" cy="6680201"/>
          </a:xfrm>
          <a:prstGeom prst="rect">
            <a:avLst/>
          </a:prstGeom>
          <a:noFill/>
          <a:ln w="38100">
            <a:noFill/>
            <a:miter lim="800000"/>
            <a:headEnd/>
            <a:tailEnd/>
          </a:ln>
        </p:spPr>
      </p:pic>
      <p:sp>
        <p:nvSpPr>
          <p:cNvPr id="10" name="Freeform 9">
            <a:extLst>
              <a:ext uri="{FF2B5EF4-FFF2-40B4-BE49-F238E27FC236}">
                <a16:creationId xmlns:a16="http://schemas.microsoft.com/office/drawing/2014/main" xmlns="" id="{B9A48951-21CE-334C-8F45-7FEA852F2C7D}"/>
              </a:ext>
            </a:extLst>
          </p:cNvPr>
          <p:cNvSpPr>
            <a:spLocks noChangeAspect="1"/>
          </p:cNvSpPr>
          <p:nvPr/>
        </p:nvSpPr>
        <p:spPr>
          <a:xfrm>
            <a:off x="-231228" y="-172732"/>
            <a:ext cx="6635361" cy="2243165"/>
          </a:xfrm>
          <a:custGeom>
            <a:avLst/>
            <a:gdLst>
              <a:gd name="connsiteX0" fmla="*/ 0 w 6635361"/>
              <a:gd name="connsiteY0" fmla="*/ 0 h 2243165"/>
              <a:gd name="connsiteX1" fmla="*/ 6635361 w 6635361"/>
              <a:gd name="connsiteY1" fmla="*/ 0 h 2243165"/>
              <a:gd name="connsiteX2" fmla="*/ 5491376 w 6635361"/>
              <a:gd name="connsiteY2" fmla="*/ 2243165 h 2243165"/>
              <a:gd name="connsiteX3" fmla="*/ 0 w 6635361"/>
              <a:gd name="connsiteY3" fmla="*/ 2243165 h 2243165"/>
              <a:gd name="connsiteX4" fmla="*/ 0 w 6635361"/>
              <a:gd name="connsiteY4" fmla="*/ 0 h 224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5361" h="2243165">
                <a:moveTo>
                  <a:pt x="0" y="0"/>
                </a:moveTo>
                <a:lnTo>
                  <a:pt x="6635361" y="0"/>
                </a:lnTo>
                <a:lnTo>
                  <a:pt x="5491376" y="2243165"/>
                </a:lnTo>
                <a:lnTo>
                  <a:pt x="0" y="2243165"/>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xmlns="" id="{1DA11306-13A4-9F4A-8A66-BF45B614C7CF}"/>
              </a:ext>
            </a:extLst>
          </p:cNvPr>
          <p:cNvSpPr/>
          <p:nvPr/>
        </p:nvSpPr>
        <p:spPr>
          <a:xfrm>
            <a:off x="400610" y="537169"/>
            <a:ext cx="4575427" cy="1015663"/>
          </a:xfrm>
          <a:prstGeom prst="rect">
            <a:avLst/>
          </a:prstGeom>
        </p:spPr>
        <p:txBody>
          <a:bodyPr wrap="square">
            <a:spAutoFit/>
          </a:bodyPr>
          <a:lstStyle/>
          <a:p>
            <a:pPr>
              <a:lnSpc>
                <a:spcPts val="3600"/>
              </a:lnSpc>
              <a:spcAft>
                <a:spcPts val="1000"/>
              </a:spcAft>
            </a:pPr>
            <a:r>
              <a:rPr lang="en-US" sz="3400" b="1" cap="all" spc="-50" dirty="0">
                <a:solidFill>
                  <a:schemeClr val="bg1"/>
                </a:solidFill>
                <a:latin typeface="Arial" panose="020B0604020202020204" pitchFamily="34" charset="0"/>
                <a:cs typeface="Arial" panose="020B0604020202020204" pitchFamily="34" charset="0"/>
              </a:rPr>
              <a:t>Component</a:t>
            </a:r>
            <a:br>
              <a:rPr lang="en-US" sz="3400" b="1" cap="all" spc="-50" dirty="0">
                <a:solidFill>
                  <a:schemeClr val="bg1"/>
                </a:solidFill>
                <a:latin typeface="Arial" panose="020B0604020202020204" pitchFamily="34" charset="0"/>
                <a:cs typeface="Arial" panose="020B0604020202020204" pitchFamily="34" charset="0"/>
              </a:rPr>
            </a:br>
            <a:r>
              <a:rPr lang="en-US" sz="3400" b="1" spc="-50" dirty="0">
                <a:solidFill>
                  <a:schemeClr val="bg1"/>
                </a:solidFill>
                <a:latin typeface="Arial" panose="020B0604020202020204" pitchFamily="34" charset="0"/>
                <a:cs typeface="Arial" panose="020B0604020202020204" pitchFamily="34" charset="0"/>
              </a:rPr>
              <a:t>Risk</a:t>
            </a:r>
          </a:p>
        </p:txBody>
      </p:sp>
      <p:sp>
        <p:nvSpPr>
          <p:cNvPr id="16" name="Freeform 15">
            <a:extLst>
              <a:ext uri="{FF2B5EF4-FFF2-40B4-BE49-F238E27FC236}">
                <a16:creationId xmlns:a16="http://schemas.microsoft.com/office/drawing/2014/main" xmlns="" id="{CE03ECFA-F145-054D-AD39-7EF11665543F}"/>
              </a:ext>
            </a:extLst>
          </p:cNvPr>
          <p:cNvSpPr>
            <a:spLocks noChangeAspect="1"/>
          </p:cNvSpPr>
          <p:nvPr/>
        </p:nvSpPr>
        <p:spPr>
          <a:xfrm flipH="1">
            <a:off x="656612" y="3029461"/>
            <a:ext cx="7880390" cy="1271077"/>
          </a:xfrm>
          <a:custGeom>
            <a:avLst/>
            <a:gdLst>
              <a:gd name="connsiteX0" fmla="*/ 7569801 w 7618439"/>
              <a:gd name="connsiteY0" fmla="*/ 0 h 1566153"/>
              <a:gd name="connsiteX1" fmla="*/ 3809220 w 7618439"/>
              <a:gd name="connsiteY1" fmla="*/ 10596 h 1566153"/>
              <a:gd name="connsiteX2" fmla="*/ 48638 w 7618439"/>
              <a:gd name="connsiteY2" fmla="*/ 0 h 1566153"/>
              <a:gd name="connsiteX3" fmla="*/ 389106 w 7618439"/>
              <a:gd name="connsiteY3" fmla="*/ 807395 h 1566153"/>
              <a:gd name="connsiteX4" fmla="*/ 0 w 7618439"/>
              <a:gd name="connsiteY4" fmla="*/ 1566153 h 1566153"/>
              <a:gd name="connsiteX5" fmla="*/ 2108986 w 7618439"/>
              <a:gd name="connsiteY5" fmla="*/ 1566153 h 1566153"/>
              <a:gd name="connsiteX6" fmla="*/ 5509453 w 7618439"/>
              <a:gd name="connsiteY6" fmla="*/ 1566153 h 1566153"/>
              <a:gd name="connsiteX7" fmla="*/ 7618439 w 7618439"/>
              <a:gd name="connsiteY7" fmla="*/ 1566153 h 1566153"/>
              <a:gd name="connsiteX8" fmla="*/ 7229333 w 7618439"/>
              <a:gd name="connsiteY8" fmla="*/ 807395 h 15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8439" h="1566153">
                <a:moveTo>
                  <a:pt x="7569801" y="0"/>
                </a:moveTo>
                <a:lnTo>
                  <a:pt x="3809220" y="10596"/>
                </a:lnTo>
                <a:lnTo>
                  <a:pt x="48638" y="0"/>
                </a:lnTo>
                <a:lnTo>
                  <a:pt x="389106" y="807395"/>
                </a:lnTo>
                <a:lnTo>
                  <a:pt x="0" y="1566153"/>
                </a:lnTo>
                <a:lnTo>
                  <a:pt x="2108986" y="1566153"/>
                </a:lnTo>
                <a:lnTo>
                  <a:pt x="5509453" y="1566153"/>
                </a:lnTo>
                <a:lnTo>
                  <a:pt x="7618439" y="1566153"/>
                </a:lnTo>
                <a:lnTo>
                  <a:pt x="7229333" y="807395"/>
                </a:lnTo>
                <a:close/>
              </a:path>
            </a:pathLst>
          </a:custGeom>
          <a:solidFill>
            <a:srgbClr val="549EB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xmlns="" id="{95ED074E-3551-4142-95F2-E1157FC8AD07}"/>
              </a:ext>
            </a:extLst>
          </p:cNvPr>
          <p:cNvSpPr/>
          <p:nvPr/>
        </p:nvSpPr>
        <p:spPr>
          <a:xfrm>
            <a:off x="-85061" y="3162437"/>
            <a:ext cx="9363737" cy="1015663"/>
          </a:xfrm>
          <a:prstGeom prst="rect">
            <a:avLst/>
          </a:prstGeom>
        </p:spPr>
        <p:txBody>
          <a:bodyPr wrap="square">
            <a:spAutoFit/>
          </a:bodyPr>
          <a:lstStyle/>
          <a:p>
            <a:pPr algn="ctr">
              <a:lnSpc>
                <a:spcPts val="3600"/>
              </a:lnSpc>
            </a:pPr>
            <a:r>
              <a:rPr lang="en-US" sz="2600" spc="-50" dirty="0">
                <a:solidFill>
                  <a:schemeClr val="bg1"/>
                </a:solidFill>
                <a:latin typeface="Arial" panose="020B0604020202020204" pitchFamily="34" charset="0"/>
                <a:cs typeface="Arial" panose="020B0604020202020204" pitchFamily="34" charset="0"/>
              </a:rPr>
              <a:t>What is the </a:t>
            </a:r>
            <a:r>
              <a:rPr lang="en-US" sz="2600" b="1" spc="-50" dirty="0">
                <a:solidFill>
                  <a:schemeClr val="bg1"/>
                </a:solidFill>
                <a:latin typeface="Arial" panose="020B0604020202020204" pitchFamily="34" charset="0"/>
                <a:cs typeface="Arial" panose="020B0604020202020204" pitchFamily="34" charset="0"/>
              </a:rPr>
              <a:t>likelihood</a:t>
            </a:r>
            <a:r>
              <a:rPr lang="en-US" sz="2600" spc="-50" dirty="0">
                <a:solidFill>
                  <a:schemeClr val="bg1"/>
                </a:solidFill>
                <a:latin typeface="Arial" panose="020B0604020202020204" pitchFamily="34" charset="0"/>
                <a:cs typeface="Arial" panose="020B0604020202020204" pitchFamily="34" charset="0"/>
              </a:rPr>
              <a:t> of service failure?</a:t>
            </a:r>
          </a:p>
          <a:p>
            <a:pPr algn="ctr">
              <a:lnSpc>
                <a:spcPts val="3600"/>
              </a:lnSpc>
            </a:pPr>
            <a:r>
              <a:rPr lang="en-US" sz="2600" spc="-50" dirty="0">
                <a:solidFill>
                  <a:schemeClr val="bg1"/>
                </a:solidFill>
                <a:latin typeface="Arial" panose="020B0604020202020204" pitchFamily="34" charset="0"/>
                <a:cs typeface="Arial" panose="020B0604020202020204" pitchFamily="34" charset="0"/>
              </a:rPr>
              <a:t>What is the </a:t>
            </a:r>
            <a:r>
              <a:rPr lang="en-US" sz="2600" b="1" spc="-50" dirty="0">
                <a:solidFill>
                  <a:schemeClr val="bg1"/>
                </a:solidFill>
                <a:latin typeface="Arial" panose="020B0604020202020204" pitchFamily="34" charset="0"/>
                <a:cs typeface="Arial" panose="020B0604020202020204" pitchFamily="34" charset="0"/>
              </a:rPr>
              <a:t>consequence</a:t>
            </a:r>
            <a:r>
              <a:rPr lang="en-US" sz="2600" spc="-50" dirty="0">
                <a:solidFill>
                  <a:schemeClr val="bg1"/>
                </a:solidFill>
                <a:latin typeface="Arial" panose="020B0604020202020204" pitchFamily="34" charset="0"/>
                <a:cs typeface="Arial" panose="020B0604020202020204" pitchFamily="34" charset="0"/>
              </a:rPr>
              <a:t> of service failure?</a:t>
            </a:r>
          </a:p>
        </p:txBody>
      </p:sp>
      <p:sp>
        <p:nvSpPr>
          <p:cNvPr id="14" name="Oval 13">
            <a:extLst>
              <a:ext uri="{FF2B5EF4-FFF2-40B4-BE49-F238E27FC236}">
                <a16:creationId xmlns:a16="http://schemas.microsoft.com/office/drawing/2014/main" xmlns="" id="{E479E26E-D88F-E845-9BE5-D612DE709BAF}"/>
              </a:ext>
            </a:extLst>
          </p:cNvPr>
          <p:cNvSpPr>
            <a:spLocks noChangeAspect="1"/>
          </p:cNvSpPr>
          <p:nvPr/>
        </p:nvSpPr>
        <p:spPr>
          <a:xfrm>
            <a:off x="3376510" y="457701"/>
            <a:ext cx="605841" cy="60584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D9FD8944-2F8A-994F-BCC9-B871DBA9D1F7}"/>
              </a:ext>
            </a:extLst>
          </p:cNvPr>
          <p:cNvSpPr txBox="1">
            <a:spLocks noChangeAspect="1"/>
          </p:cNvSpPr>
          <p:nvPr/>
        </p:nvSpPr>
        <p:spPr>
          <a:xfrm>
            <a:off x="3376510" y="420659"/>
            <a:ext cx="605841" cy="707886"/>
          </a:xfrm>
          <a:prstGeom prst="rect">
            <a:avLst/>
          </a:prstGeom>
          <a:noFill/>
        </p:spPr>
        <p:txBody>
          <a:bodyPr wrap="square" rtlCol="0">
            <a:spAutoFit/>
          </a:bodyPr>
          <a:lstStyle/>
          <a:p>
            <a:pPr algn="ctr"/>
            <a:r>
              <a:rPr lang="en-US" sz="4000" b="1" spc="-50" dirty="0">
                <a:solidFill>
                  <a:schemeClr val="bg1"/>
                </a:solidFill>
                <a:latin typeface="Arial" panose="020B0604020202020204" pitchFamily="34" charset="0"/>
                <a:cs typeface="Arial" panose="020B0604020202020204" pitchFamily="34" charset="0"/>
              </a:rPr>
              <a:t>2</a:t>
            </a:r>
            <a:endParaRPr lang="en-US" sz="4000" dirty="0"/>
          </a:p>
        </p:txBody>
      </p:sp>
    </p:spTree>
    <p:extLst>
      <p:ext uri="{BB962C8B-B14F-4D97-AF65-F5344CB8AC3E}">
        <p14:creationId xmlns:p14="http://schemas.microsoft.com/office/powerpoint/2010/main" val="238074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wimming in a pool">
            <a:extLst>
              <a:ext uri="{FF2B5EF4-FFF2-40B4-BE49-F238E27FC236}">
                <a16:creationId xmlns:a16="http://schemas.microsoft.com/office/drawing/2014/main" xmlns="" id="{F0EE177E-6312-A74B-8B59-AFBE16CFED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614" t="5393"/>
          <a:stretch/>
        </p:blipFill>
        <p:spPr>
          <a:xfrm>
            <a:off x="-126125" y="-336331"/>
            <a:ext cx="9388657" cy="6539662"/>
          </a:xfrm>
          <a:prstGeom prst="rect">
            <a:avLst/>
          </a:prstGeom>
        </p:spPr>
      </p:pic>
      <p:sp>
        <p:nvSpPr>
          <p:cNvPr id="10" name="Freeform 9">
            <a:extLst>
              <a:ext uri="{FF2B5EF4-FFF2-40B4-BE49-F238E27FC236}">
                <a16:creationId xmlns:a16="http://schemas.microsoft.com/office/drawing/2014/main" xmlns="" id="{C5F4A9CB-65D6-5F45-8300-501FADF89F25}"/>
              </a:ext>
            </a:extLst>
          </p:cNvPr>
          <p:cNvSpPr>
            <a:spLocks noChangeAspect="1"/>
          </p:cNvSpPr>
          <p:nvPr/>
        </p:nvSpPr>
        <p:spPr>
          <a:xfrm>
            <a:off x="-126125" y="-183243"/>
            <a:ext cx="6530258" cy="2243165"/>
          </a:xfrm>
          <a:custGeom>
            <a:avLst/>
            <a:gdLst>
              <a:gd name="connsiteX0" fmla="*/ 0 w 6530258"/>
              <a:gd name="connsiteY0" fmla="*/ 0 h 2243165"/>
              <a:gd name="connsiteX1" fmla="*/ 6530258 w 6530258"/>
              <a:gd name="connsiteY1" fmla="*/ 0 h 2243165"/>
              <a:gd name="connsiteX2" fmla="*/ 5386273 w 6530258"/>
              <a:gd name="connsiteY2" fmla="*/ 2243165 h 2243165"/>
              <a:gd name="connsiteX3" fmla="*/ 0 w 6530258"/>
              <a:gd name="connsiteY3" fmla="*/ 2243165 h 2243165"/>
              <a:gd name="connsiteX4" fmla="*/ 0 w 6530258"/>
              <a:gd name="connsiteY4" fmla="*/ 0 h 224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0258" h="2243165">
                <a:moveTo>
                  <a:pt x="0" y="0"/>
                </a:moveTo>
                <a:lnTo>
                  <a:pt x="6530258" y="0"/>
                </a:lnTo>
                <a:lnTo>
                  <a:pt x="5386273" y="2243165"/>
                </a:lnTo>
                <a:lnTo>
                  <a:pt x="0" y="2243165"/>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xmlns="" id="{1DA11306-13A4-9F4A-8A66-BF45B614C7CF}"/>
              </a:ext>
            </a:extLst>
          </p:cNvPr>
          <p:cNvSpPr/>
          <p:nvPr/>
        </p:nvSpPr>
        <p:spPr>
          <a:xfrm>
            <a:off x="400610" y="537169"/>
            <a:ext cx="4575427" cy="1015663"/>
          </a:xfrm>
          <a:prstGeom prst="rect">
            <a:avLst/>
          </a:prstGeom>
        </p:spPr>
        <p:txBody>
          <a:bodyPr wrap="square">
            <a:spAutoFit/>
          </a:bodyPr>
          <a:lstStyle/>
          <a:p>
            <a:pPr>
              <a:lnSpc>
                <a:spcPts val="3600"/>
              </a:lnSpc>
              <a:spcAft>
                <a:spcPts val="1000"/>
              </a:spcAft>
            </a:pPr>
            <a:r>
              <a:rPr lang="en-US" sz="3400" b="1" cap="all" spc="-50" dirty="0">
                <a:solidFill>
                  <a:schemeClr val="bg1"/>
                </a:solidFill>
                <a:latin typeface="Arial" panose="020B0604020202020204" pitchFamily="34" charset="0"/>
                <a:cs typeface="Arial" panose="020B0604020202020204" pitchFamily="34" charset="0"/>
              </a:rPr>
              <a:t>Component</a:t>
            </a:r>
            <a:br>
              <a:rPr lang="en-US" sz="3400" b="1" cap="all" spc="-50" dirty="0">
                <a:solidFill>
                  <a:schemeClr val="bg1"/>
                </a:solidFill>
                <a:latin typeface="Arial" panose="020B0604020202020204" pitchFamily="34" charset="0"/>
                <a:cs typeface="Arial" panose="020B0604020202020204" pitchFamily="34" charset="0"/>
              </a:rPr>
            </a:br>
            <a:r>
              <a:rPr lang="en-US" sz="3400" b="1" spc="-50" dirty="0">
                <a:solidFill>
                  <a:schemeClr val="bg1"/>
                </a:solidFill>
                <a:latin typeface="Arial" panose="020B0604020202020204" pitchFamily="34" charset="0"/>
                <a:cs typeface="Arial" panose="020B0604020202020204" pitchFamily="34" charset="0"/>
              </a:rPr>
              <a:t>Cost</a:t>
            </a:r>
            <a:endParaRPr lang="en-US" sz="2600" spc="-50" dirty="0">
              <a:solidFill>
                <a:schemeClr val="bg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xmlns="" id="{86ECF847-7AA2-3648-8260-18F39CFFAC07}"/>
              </a:ext>
            </a:extLst>
          </p:cNvPr>
          <p:cNvSpPr>
            <a:spLocks noChangeAspect="1"/>
          </p:cNvSpPr>
          <p:nvPr/>
        </p:nvSpPr>
        <p:spPr>
          <a:xfrm>
            <a:off x="3376510" y="457701"/>
            <a:ext cx="605841" cy="60584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xmlns="" id="{26BE0901-ED5B-874A-9F3F-6275B6E62D23}"/>
              </a:ext>
            </a:extLst>
          </p:cNvPr>
          <p:cNvSpPr>
            <a:spLocks noChangeAspect="1"/>
          </p:cNvSpPr>
          <p:nvPr/>
        </p:nvSpPr>
        <p:spPr>
          <a:xfrm flipH="1">
            <a:off x="656612" y="3029461"/>
            <a:ext cx="7880390" cy="1271077"/>
          </a:xfrm>
          <a:custGeom>
            <a:avLst/>
            <a:gdLst>
              <a:gd name="connsiteX0" fmla="*/ 7569801 w 7618439"/>
              <a:gd name="connsiteY0" fmla="*/ 0 h 1566153"/>
              <a:gd name="connsiteX1" fmla="*/ 3809220 w 7618439"/>
              <a:gd name="connsiteY1" fmla="*/ 10596 h 1566153"/>
              <a:gd name="connsiteX2" fmla="*/ 48638 w 7618439"/>
              <a:gd name="connsiteY2" fmla="*/ 0 h 1566153"/>
              <a:gd name="connsiteX3" fmla="*/ 389106 w 7618439"/>
              <a:gd name="connsiteY3" fmla="*/ 807395 h 1566153"/>
              <a:gd name="connsiteX4" fmla="*/ 0 w 7618439"/>
              <a:gd name="connsiteY4" fmla="*/ 1566153 h 1566153"/>
              <a:gd name="connsiteX5" fmla="*/ 2108986 w 7618439"/>
              <a:gd name="connsiteY5" fmla="*/ 1566153 h 1566153"/>
              <a:gd name="connsiteX6" fmla="*/ 5509453 w 7618439"/>
              <a:gd name="connsiteY6" fmla="*/ 1566153 h 1566153"/>
              <a:gd name="connsiteX7" fmla="*/ 7618439 w 7618439"/>
              <a:gd name="connsiteY7" fmla="*/ 1566153 h 1566153"/>
              <a:gd name="connsiteX8" fmla="*/ 7229333 w 7618439"/>
              <a:gd name="connsiteY8" fmla="*/ 807395 h 15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8439" h="1566153">
                <a:moveTo>
                  <a:pt x="7569801" y="0"/>
                </a:moveTo>
                <a:lnTo>
                  <a:pt x="3809220" y="10596"/>
                </a:lnTo>
                <a:lnTo>
                  <a:pt x="48638" y="0"/>
                </a:lnTo>
                <a:lnTo>
                  <a:pt x="389106" y="807395"/>
                </a:lnTo>
                <a:lnTo>
                  <a:pt x="0" y="1566153"/>
                </a:lnTo>
                <a:lnTo>
                  <a:pt x="2108986" y="1566153"/>
                </a:lnTo>
                <a:lnTo>
                  <a:pt x="5509453" y="1566153"/>
                </a:lnTo>
                <a:lnTo>
                  <a:pt x="7618439" y="1566153"/>
                </a:lnTo>
                <a:lnTo>
                  <a:pt x="7229333" y="807395"/>
                </a:lnTo>
                <a:close/>
              </a:path>
            </a:pathLst>
          </a:custGeom>
          <a:solidFill>
            <a:schemeClr val="bg2">
              <a:lumMod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xmlns="" id="{C0037644-2DDE-B142-8281-A954FE5DDCEC}"/>
              </a:ext>
            </a:extLst>
          </p:cNvPr>
          <p:cNvSpPr txBox="1">
            <a:spLocks noChangeAspect="1"/>
          </p:cNvSpPr>
          <p:nvPr/>
        </p:nvSpPr>
        <p:spPr>
          <a:xfrm>
            <a:off x="3384531" y="420659"/>
            <a:ext cx="605841" cy="707886"/>
          </a:xfrm>
          <a:prstGeom prst="rect">
            <a:avLst/>
          </a:prstGeom>
          <a:noFill/>
        </p:spPr>
        <p:txBody>
          <a:bodyPr wrap="square" rtlCol="0">
            <a:spAutoFit/>
          </a:bodyPr>
          <a:lstStyle/>
          <a:p>
            <a:pPr algn="ctr"/>
            <a:r>
              <a:rPr lang="en-US" sz="4000" b="1" spc="-50" dirty="0">
                <a:solidFill>
                  <a:schemeClr val="bg1"/>
                </a:solidFill>
                <a:latin typeface="Arial" panose="020B0604020202020204" pitchFamily="34" charset="0"/>
                <a:cs typeface="Arial" panose="020B0604020202020204" pitchFamily="34" charset="0"/>
              </a:rPr>
              <a:t>3</a:t>
            </a:r>
            <a:endParaRPr lang="en-US" sz="4000" dirty="0"/>
          </a:p>
        </p:txBody>
      </p:sp>
      <p:sp>
        <p:nvSpPr>
          <p:cNvPr id="13" name="Rectangle 12">
            <a:extLst>
              <a:ext uri="{FF2B5EF4-FFF2-40B4-BE49-F238E27FC236}">
                <a16:creationId xmlns:a16="http://schemas.microsoft.com/office/drawing/2014/main" xmlns="" id="{95ED074E-3551-4142-95F2-E1157FC8AD07}"/>
              </a:ext>
            </a:extLst>
          </p:cNvPr>
          <p:cNvSpPr/>
          <p:nvPr/>
        </p:nvSpPr>
        <p:spPr>
          <a:xfrm>
            <a:off x="1753200" y="3276000"/>
            <a:ext cx="6028660" cy="810478"/>
          </a:xfrm>
          <a:prstGeom prst="rect">
            <a:avLst/>
          </a:prstGeom>
        </p:spPr>
        <p:txBody>
          <a:bodyPr wrap="square">
            <a:spAutoFit/>
          </a:bodyPr>
          <a:lstStyle/>
          <a:p>
            <a:pPr algn="ctr">
              <a:lnSpc>
                <a:spcPts val="2800"/>
              </a:lnSpc>
            </a:pPr>
            <a:r>
              <a:rPr lang="en-US" sz="2600" spc="-50" dirty="0">
                <a:solidFill>
                  <a:schemeClr val="bg1"/>
                </a:solidFill>
                <a:latin typeface="Arial" panose="020B0604020202020204" pitchFamily="34" charset="0"/>
                <a:cs typeface="Arial" panose="020B0604020202020204" pitchFamily="34" charset="0"/>
              </a:rPr>
              <a:t>How much money do we need to maintain and replace our assets?</a:t>
            </a:r>
          </a:p>
        </p:txBody>
      </p:sp>
    </p:spTree>
    <p:extLst>
      <p:ext uri="{BB962C8B-B14F-4D97-AF65-F5344CB8AC3E}">
        <p14:creationId xmlns:p14="http://schemas.microsoft.com/office/powerpoint/2010/main" val="287939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xmlns="" id="{38AF00BE-4AA3-C04E-9C4E-92ADDA0F8A2F}"/>
              </a:ext>
            </a:extLst>
          </p:cNvPr>
          <p:cNvSpPr/>
          <p:nvPr/>
        </p:nvSpPr>
        <p:spPr>
          <a:xfrm>
            <a:off x="-18858" y="-132326"/>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44258" y="310308"/>
            <a:ext cx="9188258" cy="1015663"/>
          </a:xfrm>
          <a:prstGeom prst="rect">
            <a:avLst/>
          </a:prstGeom>
        </p:spPr>
        <p:txBody>
          <a:bodyPr wrap="square">
            <a:spAutoFit/>
          </a:bodyPr>
          <a:lstStyle/>
          <a:p>
            <a:pPr algn="ctr"/>
            <a:r>
              <a:rPr lang="en-US" sz="3000" b="1" spc="-50" dirty="0">
                <a:solidFill>
                  <a:schemeClr val="bg1"/>
                </a:solidFill>
                <a:latin typeface="Arial" panose="020B0604020202020204" pitchFamily="34" charset="0"/>
                <a:cs typeface="Arial" panose="020B0604020202020204" pitchFamily="34" charset="0"/>
              </a:rPr>
              <a:t>Performance + Risk + Cost = </a:t>
            </a:r>
            <a:br>
              <a:rPr lang="en-US" sz="3000" b="1" spc="-50" dirty="0">
                <a:solidFill>
                  <a:schemeClr val="bg1"/>
                </a:solidFill>
                <a:latin typeface="Arial" panose="020B0604020202020204" pitchFamily="34" charset="0"/>
                <a:cs typeface="Arial" panose="020B0604020202020204" pitchFamily="34" charset="0"/>
              </a:rPr>
            </a:br>
            <a:r>
              <a:rPr lang="en-US" sz="3000" b="1" spc="-50" dirty="0">
                <a:solidFill>
                  <a:schemeClr val="bg1"/>
                </a:solidFill>
                <a:latin typeface="Arial" panose="020B0604020202020204" pitchFamily="34" charset="0"/>
                <a:cs typeface="Arial" panose="020B0604020202020204" pitchFamily="34" charset="0"/>
              </a:rPr>
              <a:t>VALUE FROM SERVICES</a:t>
            </a:r>
            <a:endParaRPr lang="en-US" sz="2600" spc="-50" dirty="0">
              <a:solidFill>
                <a:schemeClr val="bg1"/>
              </a:solidFill>
              <a:latin typeface="Arial" panose="020B0604020202020204" pitchFamily="34" charset="0"/>
              <a:cs typeface="Arial" panose="020B0604020202020204" pitchFamily="34" charset="0"/>
            </a:endParaRPr>
          </a:p>
        </p:txBody>
      </p:sp>
      <p:pic>
        <p:nvPicPr>
          <p:cNvPr id="6" name="Picture 5" descr="Simple does not equal easy.">
            <a:extLst>
              <a:ext uri="{FF2B5EF4-FFF2-40B4-BE49-F238E27FC236}">
                <a16:creationId xmlns:a16="http://schemas.microsoft.com/office/drawing/2014/main" xmlns="" id="{CFCDBA29-A88A-AD4E-84FC-207A48EA053C}"/>
              </a:ext>
            </a:extLst>
          </p:cNvPr>
          <p:cNvPicPr>
            <a:picLocks noChangeAspect="1"/>
          </p:cNvPicPr>
          <p:nvPr/>
        </p:nvPicPr>
        <p:blipFill>
          <a:blip r:embed="rId3"/>
          <a:stretch>
            <a:fillRect/>
          </a:stretch>
        </p:blipFill>
        <p:spPr>
          <a:xfrm>
            <a:off x="495300" y="3241784"/>
            <a:ext cx="8153400" cy="1257300"/>
          </a:xfrm>
          <a:prstGeom prst="rect">
            <a:avLst/>
          </a:prstGeom>
        </p:spPr>
      </p:pic>
    </p:spTree>
    <p:extLst>
      <p:ext uri="{BB962C8B-B14F-4D97-AF65-F5344CB8AC3E}">
        <p14:creationId xmlns:p14="http://schemas.microsoft.com/office/powerpoint/2010/main" val="3997416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in suits smiling outside.">
            <a:extLst>
              <a:ext uri="{FF2B5EF4-FFF2-40B4-BE49-F238E27FC236}">
                <a16:creationId xmlns:a16="http://schemas.microsoft.com/office/drawing/2014/main" xmlns="" id="{31C1F88E-8D43-A842-9095-55B500F032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56" y="-9805"/>
            <a:ext cx="9290456" cy="6197858"/>
          </a:xfrm>
          <a:prstGeom prst="rect">
            <a:avLst/>
          </a:prstGeom>
        </p:spPr>
      </p:pic>
      <p:sp>
        <p:nvSpPr>
          <p:cNvPr id="14" name="Freeform 13">
            <a:extLst>
              <a:ext uri="{FF2B5EF4-FFF2-40B4-BE49-F238E27FC236}">
                <a16:creationId xmlns:a16="http://schemas.microsoft.com/office/drawing/2014/main" xmlns="" id="{37A31575-B8BD-9642-B7D7-63D63328C6AD}"/>
              </a:ext>
            </a:extLst>
          </p:cNvPr>
          <p:cNvSpPr>
            <a:spLocks noChangeAspect="1"/>
          </p:cNvSpPr>
          <p:nvPr/>
        </p:nvSpPr>
        <p:spPr>
          <a:xfrm>
            <a:off x="3909737" y="2536511"/>
            <a:ext cx="5412988" cy="1152000"/>
          </a:xfrm>
          <a:custGeom>
            <a:avLst/>
            <a:gdLst>
              <a:gd name="connsiteX0" fmla="*/ 13624 w 5598571"/>
              <a:gd name="connsiteY0" fmla="*/ 0 h 1191496"/>
              <a:gd name="connsiteX1" fmla="*/ 5521717 w 5598571"/>
              <a:gd name="connsiteY1" fmla="*/ 0 h 1191496"/>
              <a:gd name="connsiteX2" fmla="*/ 5533469 w 5598571"/>
              <a:gd name="connsiteY2" fmla="*/ 283112 h 1191496"/>
              <a:gd name="connsiteX3" fmla="*/ 5592712 w 5598571"/>
              <a:gd name="connsiteY3" fmla="*/ 1019664 h 1191496"/>
              <a:gd name="connsiteX4" fmla="*/ 5598571 w 5598571"/>
              <a:gd name="connsiteY4" fmla="*/ 1191496 h 1191496"/>
              <a:gd name="connsiteX5" fmla="*/ 0 w 5598571"/>
              <a:gd name="connsiteY5" fmla="*/ 1191496 h 1191496"/>
              <a:gd name="connsiteX6" fmla="*/ 283194 w 5598571"/>
              <a:gd name="connsiteY6" fmla="*/ 639266 h 1191496"/>
              <a:gd name="connsiteX7" fmla="*/ 13624 w 5598571"/>
              <a:gd name="connsiteY7" fmla="*/ 0 h 119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8571" h="1191496">
                <a:moveTo>
                  <a:pt x="13624" y="0"/>
                </a:moveTo>
                <a:lnTo>
                  <a:pt x="5521717" y="0"/>
                </a:lnTo>
                <a:lnTo>
                  <a:pt x="5533469" y="283112"/>
                </a:lnTo>
                <a:cubicBezTo>
                  <a:pt x="5550330" y="527398"/>
                  <a:pt x="5578737" y="776610"/>
                  <a:pt x="5592712" y="1019664"/>
                </a:cubicBezTo>
                <a:lnTo>
                  <a:pt x="5598571" y="1191496"/>
                </a:lnTo>
                <a:lnTo>
                  <a:pt x="0" y="1191496"/>
                </a:lnTo>
                <a:lnTo>
                  <a:pt x="283194" y="639266"/>
                </a:lnTo>
                <a:lnTo>
                  <a:pt x="13624"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xmlns="" id="{965E8FCF-2497-394C-89B0-A688B36E779B}"/>
              </a:ext>
            </a:extLst>
          </p:cNvPr>
          <p:cNvSpPr/>
          <p:nvPr/>
        </p:nvSpPr>
        <p:spPr>
          <a:xfrm>
            <a:off x="4448261" y="2736376"/>
            <a:ext cx="3227711" cy="810478"/>
          </a:xfrm>
          <a:prstGeom prst="rect">
            <a:avLst/>
          </a:prstGeom>
        </p:spPr>
        <p:txBody>
          <a:bodyPr wrap="square">
            <a:spAutoFit/>
          </a:bodyPr>
          <a:lstStyle/>
          <a:p>
            <a:pPr>
              <a:lnSpc>
                <a:spcPts val="2800"/>
              </a:lnSpc>
            </a:pPr>
            <a:r>
              <a:rPr lang="en-CA" sz="2800" spc="-100" dirty="0">
                <a:solidFill>
                  <a:schemeClr val="bg1"/>
                </a:solidFill>
                <a:latin typeface="Arial" panose="020B0604020202020204" pitchFamily="34" charset="0"/>
                <a:cs typeface="Arial" panose="020B0604020202020204" pitchFamily="34" charset="0"/>
              </a:rPr>
              <a:t>What is my role as an elected official?</a:t>
            </a:r>
            <a:endParaRPr lang="en-US" sz="2800" spc="-100" dirty="0">
              <a:solidFill>
                <a:schemeClr val="bg1"/>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xmlns="" id="{69486121-C4E5-3E4C-9C54-CF7C412F0CEA}"/>
              </a:ext>
            </a:extLst>
          </p:cNvPr>
          <p:cNvSpPr>
            <a:spLocks noChangeAspect="1"/>
          </p:cNvSpPr>
          <p:nvPr/>
        </p:nvSpPr>
        <p:spPr>
          <a:xfrm>
            <a:off x="-19457" y="0"/>
            <a:ext cx="3956274" cy="6187669"/>
          </a:xfrm>
          <a:custGeom>
            <a:avLst/>
            <a:gdLst>
              <a:gd name="connsiteX0" fmla="*/ 0 w 4591456"/>
              <a:gd name="connsiteY0" fmla="*/ 0 h 6858000"/>
              <a:gd name="connsiteX1" fmla="*/ 2655651 w 4591456"/>
              <a:gd name="connsiteY1" fmla="*/ 0 h 6858000"/>
              <a:gd name="connsiteX2" fmla="*/ 4591456 w 4591456"/>
              <a:gd name="connsiteY2" fmla="*/ 3492230 h 6858000"/>
              <a:gd name="connsiteX3" fmla="*/ 2587558 w 4591456"/>
              <a:gd name="connsiteY3" fmla="*/ 6858000 h 6858000"/>
              <a:gd name="connsiteX4" fmla="*/ 9728 w 4591456"/>
              <a:gd name="connsiteY4" fmla="*/ 6858000 h 6858000"/>
              <a:gd name="connsiteX5" fmla="*/ 0 w 459145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456" h="6858000">
                <a:moveTo>
                  <a:pt x="0" y="0"/>
                </a:moveTo>
                <a:lnTo>
                  <a:pt x="2655651" y="0"/>
                </a:lnTo>
                <a:lnTo>
                  <a:pt x="4591456" y="3492230"/>
                </a:lnTo>
                <a:lnTo>
                  <a:pt x="2587558" y="6858000"/>
                </a:lnTo>
                <a:lnTo>
                  <a:pt x="9728" y="6858000"/>
                </a:lnTo>
                <a:cubicBezTo>
                  <a:pt x="6485" y="4572000"/>
                  <a:pt x="3243" y="2286000"/>
                  <a:pt x="0" y="0"/>
                </a:cubicBez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EC319FC4-510E-D54D-A8E7-1270D5264933}"/>
              </a:ext>
            </a:extLst>
          </p:cNvPr>
          <p:cNvSpPr/>
          <p:nvPr/>
        </p:nvSpPr>
        <p:spPr>
          <a:xfrm>
            <a:off x="1760693" y="2248186"/>
            <a:ext cx="1663439" cy="1664796"/>
          </a:xfrm>
          <a:prstGeom prst="ellipse">
            <a:avLst/>
          </a:prstGeom>
          <a:solidFill>
            <a:srgbClr val="549EB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48F72CC5-874B-7F40-92BB-AC460FFFDF91}"/>
              </a:ext>
            </a:extLst>
          </p:cNvPr>
          <p:cNvSpPr txBox="1"/>
          <p:nvPr/>
        </p:nvSpPr>
        <p:spPr>
          <a:xfrm>
            <a:off x="2037930" y="2299189"/>
            <a:ext cx="1100559" cy="1569660"/>
          </a:xfrm>
          <a:prstGeom prst="rect">
            <a:avLst/>
          </a:prstGeom>
          <a:noFill/>
        </p:spPr>
        <p:txBody>
          <a:bodyPr wrap="square" rtlCol="0">
            <a:spAutoFit/>
          </a:bodyPr>
          <a:lstStyle/>
          <a:p>
            <a:pPr algn="ctr"/>
            <a:r>
              <a:rPr lang="en-US" sz="9600" b="1" dirty="0">
                <a:solidFill>
                  <a:schemeClr val="bg1"/>
                </a:solidFill>
                <a:latin typeface="Arial" panose="020B0604020202020204" pitchFamily="34" charset="0"/>
                <a:cs typeface="Arial" panose="020B0604020202020204" pitchFamily="34" charset="0"/>
              </a:rPr>
              <a:t>3</a:t>
            </a:r>
          </a:p>
        </p:txBody>
      </p:sp>
      <p:sp>
        <p:nvSpPr>
          <p:cNvPr id="18" name="Rectangle 17">
            <a:extLst>
              <a:ext uri="{FF2B5EF4-FFF2-40B4-BE49-F238E27FC236}">
                <a16:creationId xmlns:a16="http://schemas.microsoft.com/office/drawing/2014/main" xmlns="" id="{FF37FCF1-008E-ED4B-B891-3C143324C913}"/>
              </a:ext>
            </a:extLst>
          </p:cNvPr>
          <p:cNvSpPr/>
          <p:nvPr/>
        </p:nvSpPr>
        <p:spPr>
          <a:xfrm>
            <a:off x="109720" y="2831513"/>
            <a:ext cx="1750979" cy="581629"/>
          </a:xfrm>
          <a:prstGeom prst="rect">
            <a:avLst/>
          </a:prstGeom>
        </p:spPr>
        <p:txBody>
          <a:bodyPr wrap="square">
            <a:spAutoFit/>
          </a:bodyPr>
          <a:lstStyle/>
          <a:p>
            <a:pPr algn="ctr"/>
            <a:r>
              <a:rPr lang="en-CA" sz="3600" b="1" dirty="0">
                <a:solidFill>
                  <a:schemeClr val="bg1"/>
                </a:solidFill>
                <a:latin typeface="Arial" panose="020B0604020202020204" pitchFamily="34" charset="0"/>
                <a:cs typeface="Arial" panose="020B0604020202020204" pitchFamily="34" charset="0"/>
              </a:rPr>
              <a:t>PART</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381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n open road that is lined with trees and telephone poles">
            <a:extLst>
              <a:ext uri="{FF2B5EF4-FFF2-40B4-BE49-F238E27FC236}">
                <a16:creationId xmlns:a16="http://schemas.microsoft.com/office/drawing/2014/main" xmlns="" id="{E3A1815F-2D02-E345-8131-F93E5B84E338}"/>
              </a:ext>
            </a:extLst>
          </p:cNvPr>
          <p:cNvPicPr/>
          <p:nvPr/>
        </p:nvPicPr>
        <p:blipFill rotWithShape="1">
          <a:blip r:embed="rId3"/>
          <a:srcRect l="4136" t="13111" r="10580"/>
          <a:stretch/>
        </p:blipFill>
        <p:spPr>
          <a:xfrm>
            <a:off x="-136634" y="-241738"/>
            <a:ext cx="9406758" cy="6429790"/>
          </a:xfrm>
          <a:prstGeom prst="rect">
            <a:avLst/>
          </a:prstGeom>
        </p:spPr>
      </p:pic>
      <p:sp>
        <p:nvSpPr>
          <p:cNvPr id="24" name="Freeform 23">
            <a:extLst>
              <a:ext uri="{FF2B5EF4-FFF2-40B4-BE49-F238E27FC236}">
                <a16:creationId xmlns:a16="http://schemas.microsoft.com/office/drawing/2014/main" xmlns="" id="{B263EB1F-C71C-5143-B5F1-8316C5FF06FF}"/>
              </a:ext>
            </a:extLst>
          </p:cNvPr>
          <p:cNvSpPr>
            <a:spLocks noChangeAspect="1"/>
          </p:cNvSpPr>
          <p:nvPr/>
        </p:nvSpPr>
        <p:spPr>
          <a:xfrm>
            <a:off x="281935" y="2452815"/>
            <a:ext cx="2675416" cy="1016000"/>
          </a:xfrm>
          <a:custGeom>
            <a:avLst/>
            <a:gdLst>
              <a:gd name="connsiteX0" fmla="*/ 569961 w 2942958"/>
              <a:gd name="connsiteY0" fmla="*/ 0 h 1117600"/>
              <a:gd name="connsiteX1" fmla="*/ 2942958 w 2942958"/>
              <a:gd name="connsiteY1" fmla="*/ 0 h 1117600"/>
              <a:gd name="connsiteX2" fmla="*/ 2372997 w 2942958"/>
              <a:gd name="connsiteY2" fmla="*/ 1117600 h 1117600"/>
              <a:gd name="connsiteX3" fmla="*/ 0 w 2942958"/>
              <a:gd name="connsiteY3" fmla="*/ 1117600 h 1117600"/>
              <a:gd name="connsiteX4" fmla="*/ 569961 w 2942958"/>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58" h="1117600">
                <a:moveTo>
                  <a:pt x="569961" y="0"/>
                </a:moveTo>
                <a:lnTo>
                  <a:pt x="2942958" y="0"/>
                </a:lnTo>
                <a:lnTo>
                  <a:pt x="2372997" y="1117600"/>
                </a:lnTo>
                <a:lnTo>
                  <a:pt x="0" y="1117600"/>
                </a:lnTo>
                <a:lnTo>
                  <a:pt x="56996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25">
            <a:extLst>
              <a:ext uri="{FF2B5EF4-FFF2-40B4-BE49-F238E27FC236}">
                <a16:creationId xmlns:a16="http://schemas.microsoft.com/office/drawing/2014/main" xmlns="" id="{0BC42DC6-9397-CC44-BCE1-6158EB4F63E6}"/>
              </a:ext>
            </a:extLst>
          </p:cNvPr>
          <p:cNvSpPr>
            <a:spLocks noChangeAspect="1"/>
          </p:cNvSpPr>
          <p:nvPr/>
        </p:nvSpPr>
        <p:spPr>
          <a:xfrm>
            <a:off x="3247154" y="2452815"/>
            <a:ext cx="2675416" cy="1016000"/>
          </a:xfrm>
          <a:custGeom>
            <a:avLst/>
            <a:gdLst>
              <a:gd name="connsiteX0" fmla="*/ 569961 w 2942958"/>
              <a:gd name="connsiteY0" fmla="*/ 0 h 1117600"/>
              <a:gd name="connsiteX1" fmla="*/ 2942958 w 2942958"/>
              <a:gd name="connsiteY1" fmla="*/ 0 h 1117600"/>
              <a:gd name="connsiteX2" fmla="*/ 2372997 w 2942958"/>
              <a:gd name="connsiteY2" fmla="*/ 1117600 h 1117600"/>
              <a:gd name="connsiteX3" fmla="*/ 0 w 2942958"/>
              <a:gd name="connsiteY3" fmla="*/ 1117600 h 1117600"/>
              <a:gd name="connsiteX4" fmla="*/ 569961 w 2942958"/>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58" h="1117600">
                <a:moveTo>
                  <a:pt x="569961" y="0"/>
                </a:moveTo>
                <a:lnTo>
                  <a:pt x="2942958" y="0"/>
                </a:lnTo>
                <a:lnTo>
                  <a:pt x="2372997" y="1117600"/>
                </a:lnTo>
                <a:lnTo>
                  <a:pt x="0" y="1117600"/>
                </a:lnTo>
                <a:lnTo>
                  <a:pt x="56996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xmlns="" id="{3B298B12-6BE0-854A-8A15-5C4D969EE018}"/>
              </a:ext>
            </a:extLst>
          </p:cNvPr>
          <p:cNvSpPr>
            <a:spLocks noChangeAspect="1"/>
          </p:cNvSpPr>
          <p:nvPr/>
        </p:nvSpPr>
        <p:spPr>
          <a:xfrm>
            <a:off x="6212375" y="2452815"/>
            <a:ext cx="2675416" cy="1016000"/>
          </a:xfrm>
          <a:custGeom>
            <a:avLst/>
            <a:gdLst>
              <a:gd name="connsiteX0" fmla="*/ 569961 w 2942958"/>
              <a:gd name="connsiteY0" fmla="*/ 0 h 1117600"/>
              <a:gd name="connsiteX1" fmla="*/ 2942958 w 2942958"/>
              <a:gd name="connsiteY1" fmla="*/ 0 h 1117600"/>
              <a:gd name="connsiteX2" fmla="*/ 2372997 w 2942958"/>
              <a:gd name="connsiteY2" fmla="*/ 1117600 h 1117600"/>
              <a:gd name="connsiteX3" fmla="*/ 0 w 2942958"/>
              <a:gd name="connsiteY3" fmla="*/ 1117600 h 1117600"/>
              <a:gd name="connsiteX4" fmla="*/ 569961 w 2942958"/>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58" h="1117600">
                <a:moveTo>
                  <a:pt x="569961" y="0"/>
                </a:moveTo>
                <a:lnTo>
                  <a:pt x="2942958" y="0"/>
                </a:lnTo>
                <a:lnTo>
                  <a:pt x="2372997" y="1117600"/>
                </a:lnTo>
                <a:lnTo>
                  <a:pt x="0" y="1117600"/>
                </a:lnTo>
                <a:lnTo>
                  <a:pt x="56996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TextBox 34">
            <a:extLst>
              <a:ext uri="{FF2B5EF4-FFF2-40B4-BE49-F238E27FC236}">
                <a16:creationId xmlns:a16="http://schemas.microsoft.com/office/drawing/2014/main" xmlns="" id="{271B7415-8A7A-2344-8069-2C530F6662C1}"/>
              </a:ext>
            </a:extLst>
          </p:cNvPr>
          <p:cNvSpPr txBox="1"/>
          <p:nvPr/>
        </p:nvSpPr>
        <p:spPr>
          <a:xfrm>
            <a:off x="590369" y="2734958"/>
            <a:ext cx="2063357" cy="451406"/>
          </a:xfrm>
          <a:prstGeom prst="rect">
            <a:avLst/>
          </a:prstGeom>
          <a:noFill/>
        </p:spPr>
        <p:txBody>
          <a:bodyPr wrap="square" rtlCol="0">
            <a:spAutoFit/>
          </a:bodyPr>
          <a:lstStyle/>
          <a:p>
            <a:pPr algn="ctr">
              <a:lnSpc>
                <a:spcPts val="2800"/>
              </a:lnSpc>
            </a:pPr>
            <a:r>
              <a:rPr lang="en-US" sz="2400" b="1" dirty="0">
                <a:latin typeface="Arial" panose="020B0604020202020204" pitchFamily="34" charset="0"/>
                <a:cs typeface="Arial" panose="020B0604020202020204" pitchFamily="34" charset="0"/>
              </a:rPr>
              <a:t>Performance</a:t>
            </a:r>
          </a:p>
        </p:txBody>
      </p:sp>
      <p:sp>
        <p:nvSpPr>
          <p:cNvPr id="36" name="TextBox 35">
            <a:extLst>
              <a:ext uri="{FF2B5EF4-FFF2-40B4-BE49-F238E27FC236}">
                <a16:creationId xmlns:a16="http://schemas.microsoft.com/office/drawing/2014/main" xmlns="" id="{6712C2E9-8533-0A4C-A3C4-69F5FC069717}"/>
              </a:ext>
            </a:extLst>
          </p:cNvPr>
          <p:cNvSpPr txBox="1"/>
          <p:nvPr/>
        </p:nvSpPr>
        <p:spPr>
          <a:xfrm>
            <a:off x="3626243" y="2734958"/>
            <a:ext cx="1852900" cy="451406"/>
          </a:xfrm>
          <a:prstGeom prst="rect">
            <a:avLst/>
          </a:prstGeom>
          <a:noFill/>
        </p:spPr>
        <p:txBody>
          <a:bodyPr wrap="square" rtlCol="0">
            <a:spAutoFit/>
          </a:bodyPr>
          <a:lstStyle/>
          <a:p>
            <a:pPr algn="ctr">
              <a:lnSpc>
                <a:spcPts val="2800"/>
              </a:lnSpc>
            </a:pPr>
            <a:r>
              <a:rPr lang="en-US" sz="2400" b="1" dirty="0">
                <a:latin typeface="Arial" panose="020B0604020202020204" pitchFamily="34" charset="0"/>
                <a:cs typeface="Arial" panose="020B0604020202020204" pitchFamily="34" charset="0"/>
              </a:rPr>
              <a:t>Risk</a:t>
            </a:r>
          </a:p>
        </p:txBody>
      </p:sp>
      <p:sp>
        <p:nvSpPr>
          <p:cNvPr id="37" name="TextBox 36">
            <a:extLst>
              <a:ext uri="{FF2B5EF4-FFF2-40B4-BE49-F238E27FC236}">
                <a16:creationId xmlns:a16="http://schemas.microsoft.com/office/drawing/2014/main" xmlns="" id="{E15B17F8-C3EB-7445-89D6-D05B9890F466}"/>
              </a:ext>
            </a:extLst>
          </p:cNvPr>
          <p:cNvSpPr txBox="1"/>
          <p:nvPr/>
        </p:nvSpPr>
        <p:spPr>
          <a:xfrm>
            <a:off x="6553131" y="2736521"/>
            <a:ext cx="1993904" cy="451406"/>
          </a:xfrm>
          <a:prstGeom prst="rect">
            <a:avLst/>
          </a:prstGeom>
          <a:noFill/>
        </p:spPr>
        <p:txBody>
          <a:bodyPr wrap="square" rtlCol="0">
            <a:spAutoFit/>
          </a:bodyPr>
          <a:lstStyle/>
          <a:p>
            <a:pPr algn="ctr">
              <a:lnSpc>
                <a:spcPts val="2800"/>
              </a:lnSpc>
            </a:pPr>
            <a:r>
              <a:rPr lang="en-US" sz="2400" b="1" dirty="0">
                <a:latin typeface="Arial" panose="020B0604020202020204" pitchFamily="34" charset="0"/>
                <a:cs typeface="Arial" panose="020B0604020202020204" pitchFamily="34" charset="0"/>
              </a:rPr>
              <a:t>Cost</a:t>
            </a:r>
          </a:p>
        </p:txBody>
      </p:sp>
      <p:sp>
        <p:nvSpPr>
          <p:cNvPr id="38" name="Freeform 37">
            <a:extLst>
              <a:ext uri="{FF2B5EF4-FFF2-40B4-BE49-F238E27FC236}">
                <a16:creationId xmlns:a16="http://schemas.microsoft.com/office/drawing/2014/main" xmlns="" id="{687DB221-A8FD-8841-BA0C-18D4EE2A3CA4}"/>
              </a:ext>
            </a:extLst>
          </p:cNvPr>
          <p:cNvSpPr>
            <a:spLocks noChangeAspect="1"/>
          </p:cNvSpPr>
          <p:nvPr/>
        </p:nvSpPr>
        <p:spPr>
          <a:xfrm>
            <a:off x="3247154" y="4801646"/>
            <a:ext cx="2675416" cy="1016000"/>
          </a:xfrm>
          <a:custGeom>
            <a:avLst/>
            <a:gdLst>
              <a:gd name="connsiteX0" fmla="*/ 569961 w 2942958"/>
              <a:gd name="connsiteY0" fmla="*/ 0 h 1117600"/>
              <a:gd name="connsiteX1" fmla="*/ 2942958 w 2942958"/>
              <a:gd name="connsiteY1" fmla="*/ 0 h 1117600"/>
              <a:gd name="connsiteX2" fmla="*/ 2372997 w 2942958"/>
              <a:gd name="connsiteY2" fmla="*/ 1117600 h 1117600"/>
              <a:gd name="connsiteX3" fmla="*/ 0 w 2942958"/>
              <a:gd name="connsiteY3" fmla="*/ 1117600 h 1117600"/>
              <a:gd name="connsiteX4" fmla="*/ 569961 w 2942958"/>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58" h="1117600">
                <a:moveTo>
                  <a:pt x="569961" y="0"/>
                </a:moveTo>
                <a:lnTo>
                  <a:pt x="2942958" y="0"/>
                </a:lnTo>
                <a:lnTo>
                  <a:pt x="2372997" y="1117600"/>
                </a:lnTo>
                <a:lnTo>
                  <a:pt x="0" y="1117600"/>
                </a:lnTo>
                <a:lnTo>
                  <a:pt x="56996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TextBox 38">
            <a:extLst>
              <a:ext uri="{FF2B5EF4-FFF2-40B4-BE49-F238E27FC236}">
                <a16:creationId xmlns:a16="http://schemas.microsoft.com/office/drawing/2014/main" xmlns="" id="{7D2B59F0-93B6-144B-A7CB-2B9B2CB4B2AF}"/>
              </a:ext>
            </a:extLst>
          </p:cNvPr>
          <p:cNvSpPr txBox="1"/>
          <p:nvPr/>
        </p:nvSpPr>
        <p:spPr>
          <a:xfrm>
            <a:off x="3658412" y="4894147"/>
            <a:ext cx="1852900" cy="830997"/>
          </a:xfrm>
          <a:prstGeom prst="rect">
            <a:avLst/>
          </a:prstGeom>
          <a:noFill/>
        </p:spPr>
        <p:txBody>
          <a:bodyPr wrap="square" rtlCol="0">
            <a:spAutoFit/>
          </a:bodyPr>
          <a:lstStyle/>
          <a:p>
            <a:pPr algn="ctr">
              <a:lnSpc>
                <a:spcPts val="2800"/>
              </a:lnSpc>
            </a:pPr>
            <a:r>
              <a:rPr lang="en-US" sz="2400" b="1" dirty="0">
                <a:latin typeface="Arial" panose="020B0604020202020204" pitchFamily="34" charset="0"/>
                <a:cs typeface="Arial" panose="020B0604020202020204" pitchFamily="34" charset="0"/>
              </a:rPr>
              <a:t>Value from services</a:t>
            </a:r>
          </a:p>
        </p:txBody>
      </p:sp>
      <p:sp>
        <p:nvSpPr>
          <p:cNvPr id="40" name="Plus 39">
            <a:extLst>
              <a:ext uri="{FF2B5EF4-FFF2-40B4-BE49-F238E27FC236}">
                <a16:creationId xmlns:a16="http://schemas.microsoft.com/office/drawing/2014/main" xmlns="" id="{B47FB3A0-D2B2-1843-A781-3AC489981CD3}"/>
              </a:ext>
            </a:extLst>
          </p:cNvPr>
          <p:cNvSpPr>
            <a:spLocks noChangeAspect="1"/>
          </p:cNvSpPr>
          <p:nvPr/>
        </p:nvSpPr>
        <p:spPr>
          <a:xfrm>
            <a:off x="2788986" y="2675467"/>
            <a:ext cx="540000" cy="540000"/>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Plus 40">
            <a:extLst>
              <a:ext uri="{FF2B5EF4-FFF2-40B4-BE49-F238E27FC236}">
                <a16:creationId xmlns:a16="http://schemas.microsoft.com/office/drawing/2014/main" xmlns="" id="{C3EBCA6B-22C9-E94C-ACB1-8B7D5F6D72C7}"/>
              </a:ext>
            </a:extLst>
          </p:cNvPr>
          <p:cNvSpPr>
            <a:spLocks/>
          </p:cNvSpPr>
          <p:nvPr/>
        </p:nvSpPr>
        <p:spPr>
          <a:xfrm>
            <a:off x="5754205" y="2675467"/>
            <a:ext cx="540000" cy="540000"/>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Down Arrow 41">
            <a:extLst>
              <a:ext uri="{FF2B5EF4-FFF2-40B4-BE49-F238E27FC236}">
                <a16:creationId xmlns:a16="http://schemas.microsoft.com/office/drawing/2014/main" xmlns="" id="{3A047FEE-04F4-FD43-91F4-A3DFEFA1288C}"/>
              </a:ext>
            </a:extLst>
          </p:cNvPr>
          <p:cNvSpPr>
            <a:spLocks noChangeAspect="1"/>
          </p:cNvSpPr>
          <p:nvPr/>
        </p:nvSpPr>
        <p:spPr>
          <a:xfrm>
            <a:off x="4339455" y="3763658"/>
            <a:ext cx="427205" cy="612000"/>
          </a:xfrm>
          <a:prstGeom prst="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xmlns="" id="{38AF00BE-4AA3-C04E-9C4E-92ADDA0F8A2F}"/>
              </a:ext>
            </a:extLst>
          </p:cNvPr>
          <p:cNvSpPr/>
          <p:nvPr/>
        </p:nvSpPr>
        <p:spPr>
          <a:xfrm>
            <a:off x="-18858" y="-132326"/>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44258" y="618657"/>
            <a:ext cx="9188258" cy="646331"/>
          </a:xfrm>
          <a:prstGeom prst="rect">
            <a:avLst/>
          </a:prstGeom>
        </p:spPr>
        <p:txBody>
          <a:bodyPr wrap="square">
            <a:spAutoFit/>
          </a:bodyPr>
          <a:lstStyle/>
          <a:p>
            <a:pPr algn="ctr"/>
            <a:r>
              <a:rPr lang="en-US" sz="3600" b="1" spc="-50" dirty="0">
                <a:solidFill>
                  <a:schemeClr val="bg1"/>
                </a:solidFill>
                <a:latin typeface="Arial" panose="020B0604020202020204" pitchFamily="34" charset="0"/>
                <a:cs typeface="Arial" panose="020B0604020202020204" pitchFamily="34" charset="0"/>
              </a:rPr>
              <a:t>Remember…</a:t>
            </a:r>
            <a:endParaRPr lang="en-US" sz="3600" spc="-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324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he silhouette of a bird flying in front of a sunset across a mountain skyline.">
            <a:extLst>
              <a:ext uri="{FF2B5EF4-FFF2-40B4-BE49-F238E27FC236}">
                <a16:creationId xmlns:a16="http://schemas.microsoft.com/office/drawing/2014/main" xmlns="" id="{8E5048BD-6AC9-1A4C-B9E7-9599787548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89"/>
          <a:stretch/>
        </p:blipFill>
        <p:spPr>
          <a:xfrm>
            <a:off x="-142685" y="-171451"/>
            <a:ext cx="9310726" cy="6368933"/>
          </a:xfrm>
          <a:prstGeom prst="rect">
            <a:avLst/>
          </a:prstGeom>
        </p:spPr>
      </p:pic>
      <p:sp>
        <p:nvSpPr>
          <p:cNvPr id="20" name="Freeform 19">
            <a:extLst>
              <a:ext uri="{FF2B5EF4-FFF2-40B4-BE49-F238E27FC236}">
                <a16:creationId xmlns:a16="http://schemas.microsoft.com/office/drawing/2014/main" xmlns="" id="{104A634D-6BE2-EF4D-98DA-2A7677C90235}"/>
              </a:ext>
            </a:extLst>
          </p:cNvPr>
          <p:cNvSpPr>
            <a:spLocks noChangeAspect="1"/>
          </p:cNvSpPr>
          <p:nvPr/>
        </p:nvSpPr>
        <p:spPr>
          <a:xfrm>
            <a:off x="-409903" y="-311041"/>
            <a:ext cx="6649536" cy="1578281"/>
          </a:xfrm>
          <a:custGeom>
            <a:avLst/>
            <a:gdLst>
              <a:gd name="connsiteX0" fmla="*/ 0 w 6649536"/>
              <a:gd name="connsiteY0" fmla="*/ 0 h 1578281"/>
              <a:gd name="connsiteX1" fmla="*/ 6649536 w 6649536"/>
              <a:gd name="connsiteY1" fmla="*/ 0 h 1578281"/>
              <a:gd name="connsiteX2" fmla="*/ 5844633 w 6649536"/>
              <a:gd name="connsiteY2" fmla="*/ 1578281 h 1578281"/>
              <a:gd name="connsiteX3" fmla="*/ 0 w 6649536"/>
              <a:gd name="connsiteY3" fmla="*/ 1578281 h 1578281"/>
              <a:gd name="connsiteX4" fmla="*/ 0 w 6649536"/>
              <a:gd name="connsiteY4" fmla="*/ 0 h 157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9536" h="1578281">
                <a:moveTo>
                  <a:pt x="0" y="0"/>
                </a:moveTo>
                <a:lnTo>
                  <a:pt x="6649536" y="0"/>
                </a:lnTo>
                <a:lnTo>
                  <a:pt x="5844633" y="1578281"/>
                </a:lnTo>
                <a:lnTo>
                  <a:pt x="0" y="1578281"/>
                </a:lnTo>
                <a:lnTo>
                  <a:pt x="0"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xmlns="" id="{7BCBF0BD-A00F-2F4C-BCF9-EF0733C213F0}"/>
              </a:ext>
            </a:extLst>
          </p:cNvPr>
          <p:cNvSpPr/>
          <p:nvPr/>
        </p:nvSpPr>
        <p:spPr>
          <a:xfrm>
            <a:off x="587567" y="479892"/>
            <a:ext cx="8727921" cy="646331"/>
          </a:xfrm>
          <a:prstGeom prst="rect">
            <a:avLst/>
          </a:prstGeom>
        </p:spPr>
        <p:txBody>
          <a:bodyPr wrap="square">
            <a:spAutoFit/>
          </a:bodyPr>
          <a:lstStyle/>
          <a:p>
            <a:r>
              <a:rPr lang="en-US" sz="3600" b="1" spc="-50" dirty="0">
                <a:solidFill>
                  <a:schemeClr val="bg1"/>
                </a:solidFill>
                <a:latin typeface="Arial" panose="020B0604020202020204" pitchFamily="34" charset="0"/>
                <a:cs typeface="Arial" panose="020B0604020202020204" pitchFamily="34" charset="0"/>
              </a:rPr>
              <a:t>Role of council</a:t>
            </a:r>
            <a:endParaRPr lang="en-US" sz="3600" spc="-50" dirty="0">
              <a:solidFill>
                <a:schemeClr val="bg1"/>
              </a:solidFill>
              <a:latin typeface="Arial" panose="020B0604020202020204" pitchFamily="34" charset="0"/>
              <a:cs typeface="Arial" panose="020B0604020202020204" pitchFamily="34" charset="0"/>
            </a:endParaRPr>
          </a:p>
        </p:txBody>
      </p:sp>
      <p:sp>
        <p:nvSpPr>
          <p:cNvPr id="17" name="Freeform 16">
            <a:extLst>
              <a:ext uri="{FF2B5EF4-FFF2-40B4-BE49-F238E27FC236}">
                <a16:creationId xmlns:a16="http://schemas.microsoft.com/office/drawing/2014/main" xmlns="" id="{99A382FE-46F5-3A43-A228-E02F00DD1857}"/>
              </a:ext>
            </a:extLst>
          </p:cNvPr>
          <p:cNvSpPr>
            <a:spLocks noChangeAspect="1"/>
          </p:cNvSpPr>
          <p:nvPr/>
        </p:nvSpPr>
        <p:spPr>
          <a:xfrm>
            <a:off x="-409903" y="1739119"/>
            <a:ext cx="5609226" cy="2408203"/>
          </a:xfrm>
          <a:custGeom>
            <a:avLst/>
            <a:gdLst>
              <a:gd name="connsiteX0" fmla="*/ 0 w 5609226"/>
              <a:gd name="connsiteY0" fmla="*/ 0 h 2408203"/>
              <a:gd name="connsiteX1" fmla="*/ 5609226 w 5609226"/>
              <a:gd name="connsiteY1" fmla="*/ 0 h 2408203"/>
              <a:gd name="connsiteX2" fmla="*/ 4381074 w 5609226"/>
              <a:gd name="connsiteY2" fmla="*/ 2408203 h 2408203"/>
              <a:gd name="connsiteX3" fmla="*/ 0 w 5609226"/>
              <a:gd name="connsiteY3" fmla="*/ 2408203 h 2408203"/>
              <a:gd name="connsiteX4" fmla="*/ 0 w 5609226"/>
              <a:gd name="connsiteY4" fmla="*/ 0 h 240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226" h="2408203">
                <a:moveTo>
                  <a:pt x="0" y="0"/>
                </a:moveTo>
                <a:lnTo>
                  <a:pt x="5609226" y="0"/>
                </a:lnTo>
                <a:lnTo>
                  <a:pt x="4381074" y="2408203"/>
                </a:lnTo>
                <a:lnTo>
                  <a:pt x="0" y="2408203"/>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xmlns="" id="{F861D807-FA25-4242-9A4A-79F67F073609}"/>
              </a:ext>
            </a:extLst>
          </p:cNvPr>
          <p:cNvSpPr/>
          <p:nvPr/>
        </p:nvSpPr>
        <p:spPr>
          <a:xfrm>
            <a:off x="938441" y="2083228"/>
            <a:ext cx="3104588" cy="1733295"/>
          </a:xfrm>
          <a:prstGeom prst="rect">
            <a:avLst/>
          </a:prstGeom>
        </p:spPr>
        <p:txBody>
          <a:bodyPr wrap="square">
            <a:spAutoFit/>
          </a:bodyPr>
          <a:lstStyle/>
          <a:p>
            <a:pPr>
              <a:lnSpc>
                <a:spcPts val="3000"/>
              </a:lnSpc>
              <a:spcAft>
                <a:spcPts val="1000"/>
              </a:spcAft>
              <a:buClr>
                <a:srgbClr val="549EB3"/>
              </a:buClr>
            </a:pPr>
            <a:r>
              <a:rPr lang="en-US" sz="2400" b="1" spc="-100" dirty="0">
                <a:solidFill>
                  <a:schemeClr val="bg1"/>
                </a:solidFill>
                <a:latin typeface="Arial" panose="020B0604020202020204" pitchFamily="34" charset="0"/>
                <a:cs typeface="Arial" panose="020B0604020202020204" pitchFamily="34" charset="0"/>
              </a:rPr>
              <a:t>Council sets </a:t>
            </a:r>
            <a:br>
              <a:rPr lang="en-US" sz="2400" b="1" spc="-100" dirty="0">
                <a:solidFill>
                  <a:schemeClr val="bg1"/>
                </a:solidFill>
                <a:latin typeface="Arial" panose="020B0604020202020204" pitchFamily="34" charset="0"/>
                <a:cs typeface="Arial" panose="020B0604020202020204" pitchFamily="34" charset="0"/>
              </a:rPr>
            </a:br>
            <a:r>
              <a:rPr lang="en-US" sz="2400" b="1" spc="-100" dirty="0">
                <a:solidFill>
                  <a:schemeClr val="bg1"/>
                </a:solidFill>
                <a:latin typeface="Arial" panose="020B0604020202020204" pitchFamily="34" charset="0"/>
                <a:cs typeface="Arial" panose="020B0604020202020204" pitchFamily="34" charset="0"/>
              </a:rPr>
              <a:t>strategic direction</a:t>
            </a:r>
          </a:p>
          <a:p>
            <a:pPr marL="177800" indent="-177800">
              <a:lnSpc>
                <a:spcPts val="3000"/>
              </a:lnSpc>
              <a:buClr>
                <a:srgbClr val="549EB3"/>
              </a:buClr>
              <a:buFont typeface="Arial" panose="020B0604020202020204" pitchFamily="34" charset="0"/>
              <a:buChar char="•"/>
            </a:pPr>
            <a:r>
              <a:rPr lang="en-US" sz="2400" spc="-100" dirty="0">
                <a:solidFill>
                  <a:schemeClr val="bg1"/>
                </a:solidFill>
                <a:latin typeface="Arial" panose="020B0604020202020204" pitchFamily="34" charset="0"/>
                <a:cs typeface="Arial" panose="020B0604020202020204" pitchFamily="34" charset="0"/>
              </a:rPr>
              <a:t>Level of service</a:t>
            </a:r>
          </a:p>
          <a:p>
            <a:pPr marL="177800" indent="-177800">
              <a:lnSpc>
                <a:spcPts val="3000"/>
              </a:lnSpc>
              <a:buClr>
                <a:srgbClr val="549EB3"/>
              </a:buClr>
              <a:buFont typeface="Arial" panose="020B0604020202020204" pitchFamily="34" charset="0"/>
              <a:buChar char="•"/>
            </a:pPr>
            <a:r>
              <a:rPr lang="en-US" sz="2400" spc="-100" dirty="0">
                <a:solidFill>
                  <a:schemeClr val="bg1"/>
                </a:solidFill>
                <a:latin typeface="Arial" panose="020B0604020202020204" pitchFamily="34" charset="0"/>
                <a:cs typeface="Arial" panose="020B0604020202020204" pitchFamily="34" charset="0"/>
              </a:rPr>
              <a:t>Resource allocation</a:t>
            </a:r>
          </a:p>
        </p:txBody>
      </p:sp>
    </p:spTree>
    <p:extLst>
      <p:ext uri="{BB962C8B-B14F-4D97-AF65-F5344CB8AC3E}">
        <p14:creationId xmlns:p14="http://schemas.microsoft.com/office/powerpoint/2010/main" val="3375216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A062C01-C4C8-584A-92FE-E96AC87DDB5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560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ack chalkboard with a question mark drawn on it in white block letters.">
            <a:extLst>
              <a:ext uri="{FF2B5EF4-FFF2-40B4-BE49-F238E27FC236}">
                <a16:creationId xmlns:a16="http://schemas.microsoft.com/office/drawing/2014/main" xmlns="" id="{1FD43A27-014A-7E4D-9763-6E137BFF95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751" r="3120"/>
          <a:stretch/>
        </p:blipFill>
        <p:spPr>
          <a:xfrm>
            <a:off x="-220717" y="0"/>
            <a:ext cx="9553903" cy="6189133"/>
          </a:xfrm>
          <a:prstGeom prst="rect">
            <a:avLst/>
          </a:prstGeom>
        </p:spPr>
      </p:pic>
      <p:sp>
        <p:nvSpPr>
          <p:cNvPr id="12" name="Freeform 11">
            <a:extLst>
              <a:ext uri="{FF2B5EF4-FFF2-40B4-BE49-F238E27FC236}">
                <a16:creationId xmlns:a16="http://schemas.microsoft.com/office/drawing/2014/main" xmlns="" id="{7CB0BC20-4739-0642-8DC5-231452224691}"/>
              </a:ext>
            </a:extLst>
          </p:cNvPr>
          <p:cNvSpPr/>
          <p:nvPr/>
        </p:nvSpPr>
        <p:spPr>
          <a:xfrm>
            <a:off x="-19456" y="0"/>
            <a:ext cx="3939703" cy="6189133"/>
          </a:xfrm>
          <a:custGeom>
            <a:avLst/>
            <a:gdLst>
              <a:gd name="connsiteX0" fmla="*/ 0 w 4591456"/>
              <a:gd name="connsiteY0" fmla="*/ 0 h 6858000"/>
              <a:gd name="connsiteX1" fmla="*/ 2655651 w 4591456"/>
              <a:gd name="connsiteY1" fmla="*/ 0 h 6858000"/>
              <a:gd name="connsiteX2" fmla="*/ 4591456 w 4591456"/>
              <a:gd name="connsiteY2" fmla="*/ 3492230 h 6858000"/>
              <a:gd name="connsiteX3" fmla="*/ 2587558 w 4591456"/>
              <a:gd name="connsiteY3" fmla="*/ 6858000 h 6858000"/>
              <a:gd name="connsiteX4" fmla="*/ 9728 w 4591456"/>
              <a:gd name="connsiteY4" fmla="*/ 6858000 h 6858000"/>
              <a:gd name="connsiteX5" fmla="*/ 0 w 459145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456" h="6858000">
                <a:moveTo>
                  <a:pt x="0" y="0"/>
                </a:moveTo>
                <a:lnTo>
                  <a:pt x="2655651" y="0"/>
                </a:lnTo>
                <a:lnTo>
                  <a:pt x="4591456" y="3492230"/>
                </a:lnTo>
                <a:lnTo>
                  <a:pt x="2587558" y="6858000"/>
                </a:lnTo>
                <a:lnTo>
                  <a:pt x="9728" y="6858000"/>
                </a:lnTo>
                <a:cubicBezTo>
                  <a:pt x="6485" y="4572000"/>
                  <a:pt x="3243" y="2286000"/>
                  <a:pt x="0" y="0"/>
                </a:cubicBez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F861D807-FA25-4242-9A4A-79F67F073609}"/>
              </a:ext>
            </a:extLst>
          </p:cNvPr>
          <p:cNvSpPr/>
          <p:nvPr/>
        </p:nvSpPr>
        <p:spPr>
          <a:xfrm>
            <a:off x="311119" y="1621816"/>
            <a:ext cx="3104588" cy="2708434"/>
          </a:xfrm>
          <a:prstGeom prst="rect">
            <a:avLst/>
          </a:prstGeom>
        </p:spPr>
        <p:txBody>
          <a:bodyPr wrap="square">
            <a:spAutoFit/>
          </a:bodyPr>
          <a:lstStyle/>
          <a:p>
            <a:pPr>
              <a:lnSpc>
                <a:spcPts val="3400"/>
              </a:lnSpc>
              <a:spcAft>
                <a:spcPts val="1000"/>
              </a:spcAft>
              <a:buClr>
                <a:srgbClr val="549EB3"/>
              </a:buClr>
            </a:pPr>
            <a:r>
              <a:rPr lang="en-US" sz="3000" spc="-100" dirty="0">
                <a:solidFill>
                  <a:schemeClr val="bg1"/>
                </a:solidFill>
                <a:latin typeface="Arial" panose="020B0604020202020204" pitchFamily="34" charset="0"/>
                <a:cs typeface="Arial" panose="020B0604020202020204" pitchFamily="34" charset="0"/>
              </a:rPr>
              <a:t>Council needs </a:t>
            </a:r>
            <a:r>
              <a:rPr lang="en-US" sz="3000" b="1" spc="-100" dirty="0">
                <a:solidFill>
                  <a:schemeClr val="bg1"/>
                </a:solidFill>
                <a:latin typeface="Arial" panose="020B0604020202020204" pitchFamily="34" charset="0"/>
                <a:cs typeface="Arial" panose="020B0604020202020204" pitchFamily="34" charset="0"/>
              </a:rPr>
              <a:t>information </a:t>
            </a:r>
            <a:r>
              <a:rPr lang="en-US" sz="3000" spc="-100" dirty="0">
                <a:solidFill>
                  <a:schemeClr val="bg1"/>
                </a:solidFill>
                <a:latin typeface="Arial" panose="020B0604020202020204" pitchFamily="34" charset="0"/>
                <a:cs typeface="Arial" panose="020B0604020202020204" pitchFamily="34" charset="0"/>
              </a:rPr>
              <a:t>about asset performance, </a:t>
            </a:r>
            <a:br>
              <a:rPr lang="en-US" sz="3000" spc="-100" dirty="0">
                <a:solidFill>
                  <a:schemeClr val="bg1"/>
                </a:solidFill>
                <a:latin typeface="Arial" panose="020B0604020202020204" pitchFamily="34" charset="0"/>
                <a:cs typeface="Arial" panose="020B0604020202020204" pitchFamily="34" charset="0"/>
              </a:rPr>
            </a:br>
            <a:r>
              <a:rPr lang="en-US" sz="3000" spc="-100" dirty="0">
                <a:solidFill>
                  <a:schemeClr val="bg1"/>
                </a:solidFill>
                <a:latin typeface="Arial" panose="020B0604020202020204" pitchFamily="34" charset="0"/>
                <a:cs typeface="Arial" panose="020B0604020202020204" pitchFamily="34" charset="0"/>
              </a:rPr>
              <a:t>risk and cost </a:t>
            </a:r>
            <a:r>
              <a:rPr lang="en-US" sz="3000" b="1" spc="-100" dirty="0">
                <a:solidFill>
                  <a:schemeClr val="bg1"/>
                </a:solidFill>
                <a:latin typeface="Arial" panose="020B0604020202020204" pitchFamily="34" charset="0"/>
                <a:cs typeface="Arial" panose="020B0604020202020204" pitchFamily="34" charset="0"/>
              </a:rPr>
              <a:t>to set direction</a:t>
            </a:r>
          </a:p>
        </p:txBody>
      </p:sp>
    </p:spTree>
    <p:extLst>
      <p:ext uri="{BB962C8B-B14F-4D97-AF65-F5344CB8AC3E}">
        <p14:creationId xmlns:p14="http://schemas.microsoft.com/office/powerpoint/2010/main" val="2145118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people in suits smiling outside.">
            <a:extLst>
              <a:ext uri="{FF2B5EF4-FFF2-40B4-BE49-F238E27FC236}">
                <a16:creationId xmlns:a16="http://schemas.microsoft.com/office/drawing/2014/main" xmlns="" id="{11BD5C32-6512-C34B-8902-701F406FCD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56" y="-9805"/>
            <a:ext cx="9290456" cy="6197858"/>
          </a:xfrm>
          <a:prstGeom prst="rect">
            <a:avLst/>
          </a:prstGeom>
        </p:spPr>
      </p:pic>
      <p:sp>
        <p:nvSpPr>
          <p:cNvPr id="26" name="Freeform 25">
            <a:extLst>
              <a:ext uri="{FF2B5EF4-FFF2-40B4-BE49-F238E27FC236}">
                <a16:creationId xmlns:a16="http://schemas.microsoft.com/office/drawing/2014/main" xmlns="" id="{E8D8B751-ECA9-4246-B806-2EB761D06E00}"/>
              </a:ext>
            </a:extLst>
          </p:cNvPr>
          <p:cNvSpPr/>
          <p:nvPr/>
        </p:nvSpPr>
        <p:spPr>
          <a:xfrm>
            <a:off x="-113079" y="1280050"/>
            <a:ext cx="5808968" cy="3794842"/>
          </a:xfrm>
          <a:custGeom>
            <a:avLst/>
            <a:gdLst>
              <a:gd name="connsiteX0" fmla="*/ 0 w 5808968"/>
              <a:gd name="connsiteY0" fmla="*/ 0 h 3794842"/>
              <a:gd name="connsiteX1" fmla="*/ 4873478 w 5808968"/>
              <a:gd name="connsiteY1" fmla="*/ 0 h 3794842"/>
              <a:gd name="connsiteX2" fmla="*/ 5808968 w 5808968"/>
              <a:gd name="connsiteY2" fmla="*/ 1964043 h 3794842"/>
              <a:gd name="connsiteX3" fmla="*/ 4872353 w 5808968"/>
              <a:gd name="connsiteY3" fmla="*/ 3794842 h 3794842"/>
              <a:gd name="connsiteX4" fmla="*/ 4625 w 5808968"/>
              <a:gd name="connsiteY4" fmla="*/ 3794842 h 3794842"/>
              <a:gd name="connsiteX5" fmla="*/ 0 w 5808968"/>
              <a:gd name="connsiteY5" fmla="*/ 0 h 379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8968" h="3794842">
                <a:moveTo>
                  <a:pt x="0" y="0"/>
                </a:moveTo>
                <a:lnTo>
                  <a:pt x="4873478" y="0"/>
                </a:lnTo>
                <a:lnTo>
                  <a:pt x="5808968" y="1964043"/>
                </a:lnTo>
                <a:lnTo>
                  <a:pt x="4872353" y="3794842"/>
                </a:lnTo>
                <a:lnTo>
                  <a:pt x="4625" y="3794842"/>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xmlns="" id="{A9341E72-86B4-1644-AB7A-36E3D7024033}"/>
              </a:ext>
            </a:extLst>
          </p:cNvPr>
          <p:cNvSpPr/>
          <p:nvPr/>
        </p:nvSpPr>
        <p:spPr>
          <a:xfrm>
            <a:off x="5472152" y="2438743"/>
            <a:ext cx="4081751" cy="1566153"/>
          </a:xfrm>
          <a:custGeom>
            <a:avLst/>
            <a:gdLst>
              <a:gd name="connsiteX0" fmla="*/ 48638 w 4081751"/>
              <a:gd name="connsiteY0" fmla="*/ 0 h 1566153"/>
              <a:gd name="connsiteX1" fmla="*/ 4081751 w 4081751"/>
              <a:gd name="connsiteY1" fmla="*/ 11364 h 1566153"/>
              <a:gd name="connsiteX2" fmla="*/ 4081751 w 4081751"/>
              <a:gd name="connsiteY2" fmla="*/ 1566153 h 1566153"/>
              <a:gd name="connsiteX3" fmla="*/ 0 w 4081751"/>
              <a:gd name="connsiteY3" fmla="*/ 1566153 h 1566153"/>
              <a:gd name="connsiteX4" fmla="*/ 389106 w 4081751"/>
              <a:gd name="connsiteY4" fmla="*/ 807395 h 1566153"/>
              <a:gd name="connsiteX5" fmla="*/ 48638 w 4081751"/>
              <a:gd name="connsiteY5" fmla="*/ 0 h 15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1751" h="1566153">
                <a:moveTo>
                  <a:pt x="48638" y="0"/>
                </a:moveTo>
                <a:lnTo>
                  <a:pt x="4081751" y="11364"/>
                </a:lnTo>
                <a:lnTo>
                  <a:pt x="4081751" y="1566153"/>
                </a:lnTo>
                <a:lnTo>
                  <a:pt x="0" y="1566153"/>
                </a:lnTo>
                <a:lnTo>
                  <a:pt x="389106" y="807395"/>
                </a:lnTo>
                <a:lnTo>
                  <a:pt x="48638"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xmlns="" id="{AD7DF46A-73E8-C64A-ACD9-1D068974B27F}"/>
              </a:ext>
            </a:extLst>
          </p:cNvPr>
          <p:cNvSpPr/>
          <p:nvPr/>
        </p:nvSpPr>
        <p:spPr>
          <a:xfrm>
            <a:off x="294284" y="2567258"/>
            <a:ext cx="4813203" cy="1272143"/>
          </a:xfrm>
          <a:prstGeom prst="rect">
            <a:avLst/>
          </a:prstGeom>
        </p:spPr>
        <p:txBody>
          <a:bodyPr wrap="square">
            <a:spAutoFit/>
          </a:bodyPr>
          <a:lstStyle/>
          <a:p>
            <a:pPr>
              <a:lnSpc>
                <a:spcPts val="3600"/>
              </a:lnSpc>
            </a:pPr>
            <a:r>
              <a:rPr lang="en-US" sz="3400" b="1" cap="all" spc="-50" dirty="0">
                <a:solidFill>
                  <a:schemeClr val="bg1"/>
                </a:solidFill>
                <a:latin typeface="Arial" panose="020B0604020202020204" pitchFamily="34" charset="0"/>
                <a:cs typeface="Arial" panose="020B0604020202020204" pitchFamily="34" charset="0"/>
              </a:rPr>
              <a:t>Asset Management</a:t>
            </a:r>
          </a:p>
          <a:p>
            <a:pPr>
              <a:lnSpc>
                <a:spcPts val="2800"/>
              </a:lnSpc>
              <a:spcAft>
                <a:spcPts val="1000"/>
              </a:spcAft>
            </a:pPr>
            <a:r>
              <a:rPr lang="en-US" sz="2600" spc="-50" dirty="0">
                <a:solidFill>
                  <a:schemeClr val="bg1"/>
                </a:solidFill>
                <a:latin typeface="Arial" panose="020B0604020202020204" pitchFamily="34" charset="0"/>
                <a:cs typeface="Arial" panose="020B0604020202020204" pitchFamily="34" charset="0"/>
              </a:rPr>
              <a:t>gives us the empirical evidence so we can…</a:t>
            </a:r>
          </a:p>
        </p:txBody>
      </p:sp>
      <p:sp>
        <p:nvSpPr>
          <p:cNvPr id="14" name="Rectangle 13">
            <a:extLst>
              <a:ext uri="{FF2B5EF4-FFF2-40B4-BE49-F238E27FC236}">
                <a16:creationId xmlns:a16="http://schemas.microsoft.com/office/drawing/2014/main" xmlns="" id="{2C3ED350-C844-6F4E-9DB9-83FA243C9B3C}"/>
              </a:ext>
            </a:extLst>
          </p:cNvPr>
          <p:cNvSpPr/>
          <p:nvPr/>
        </p:nvSpPr>
        <p:spPr>
          <a:xfrm>
            <a:off x="6060553" y="2638127"/>
            <a:ext cx="3104588" cy="1220334"/>
          </a:xfrm>
          <a:prstGeom prst="rect">
            <a:avLst/>
          </a:prstGeom>
        </p:spPr>
        <p:txBody>
          <a:bodyPr wrap="square">
            <a:spAutoFit/>
          </a:bodyPr>
          <a:lstStyle/>
          <a:p>
            <a:pPr marL="177800" indent="-177800">
              <a:lnSpc>
                <a:spcPts val="3000"/>
              </a:lnSpc>
              <a:buClr>
                <a:schemeClr val="bg1"/>
              </a:buClr>
              <a:buFont typeface="Arial" panose="020B0604020202020204" pitchFamily="34" charset="0"/>
              <a:buChar char="•"/>
            </a:pPr>
            <a:r>
              <a:rPr lang="en-US" sz="2400" spc="-100" dirty="0">
                <a:solidFill>
                  <a:schemeClr val="bg1"/>
                </a:solidFill>
                <a:latin typeface="Arial" panose="020B0604020202020204" pitchFamily="34" charset="0"/>
                <a:cs typeface="Arial" panose="020B0604020202020204" pitchFamily="34" charset="0"/>
              </a:rPr>
              <a:t>Do the right thing</a:t>
            </a:r>
          </a:p>
          <a:p>
            <a:pPr marL="177800" indent="-177800">
              <a:lnSpc>
                <a:spcPts val="3000"/>
              </a:lnSpc>
              <a:buClr>
                <a:schemeClr val="bg1"/>
              </a:buClr>
              <a:buFont typeface="Arial" panose="020B0604020202020204" pitchFamily="34" charset="0"/>
              <a:buChar char="•"/>
            </a:pPr>
            <a:r>
              <a:rPr lang="en-US" sz="2400" spc="-100" dirty="0">
                <a:solidFill>
                  <a:schemeClr val="bg1"/>
                </a:solidFill>
                <a:latin typeface="Arial" panose="020B0604020202020204" pitchFamily="34" charset="0"/>
                <a:cs typeface="Arial" panose="020B0604020202020204" pitchFamily="34" charset="0"/>
              </a:rPr>
              <a:t>To the right asset</a:t>
            </a:r>
          </a:p>
          <a:p>
            <a:pPr marL="177800" indent="-177800">
              <a:lnSpc>
                <a:spcPts val="3000"/>
              </a:lnSpc>
              <a:buClr>
                <a:schemeClr val="bg1"/>
              </a:buClr>
              <a:buFont typeface="Arial" panose="020B0604020202020204" pitchFamily="34" charset="0"/>
              <a:buChar char="•"/>
            </a:pPr>
            <a:r>
              <a:rPr lang="en-US" sz="2400" spc="-100" dirty="0">
                <a:solidFill>
                  <a:schemeClr val="bg1"/>
                </a:solidFill>
                <a:latin typeface="Arial" panose="020B0604020202020204" pitchFamily="34" charset="0"/>
                <a:cs typeface="Arial" panose="020B0604020202020204" pitchFamily="34" charset="0"/>
              </a:rPr>
              <a:t>At the right time</a:t>
            </a:r>
          </a:p>
        </p:txBody>
      </p:sp>
    </p:spTree>
    <p:extLst>
      <p:ext uri="{BB962C8B-B14F-4D97-AF65-F5344CB8AC3E}">
        <p14:creationId xmlns:p14="http://schemas.microsoft.com/office/powerpoint/2010/main" val="3299079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tacks of coins.">
            <a:extLst>
              <a:ext uri="{FF2B5EF4-FFF2-40B4-BE49-F238E27FC236}">
                <a16:creationId xmlns:a16="http://schemas.microsoft.com/office/drawing/2014/main" xmlns="" id="{6BE53CB5-9EBF-4449-9A5E-FE43902AA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43132"/>
            <a:ext cx="9144000" cy="6732265"/>
          </a:xfrm>
          <a:prstGeom prst="rect">
            <a:avLst/>
          </a:prstGeom>
        </p:spPr>
      </p:pic>
      <p:sp>
        <p:nvSpPr>
          <p:cNvPr id="38" name="Freeform 37">
            <a:extLst>
              <a:ext uri="{FF2B5EF4-FFF2-40B4-BE49-F238E27FC236}">
                <a16:creationId xmlns:a16="http://schemas.microsoft.com/office/drawing/2014/main" xmlns="" id="{C8995FBF-CF7F-384B-A4FE-337C51E516EB}"/>
              </a:ext>
            </a:extLst>
          </p:cNvPr>
          <p:cNvSpPr/>
          <p:nvPr/>
        </p:nvSpPr>
        <p:spPr>
          <a:xfrm flipH="1">
            <a:off x="-96263" y="1590532"/>
            <a:ext cx="5509453" cy="1566153"/>
          </a:xfrm>
          <a:custGeom>
            <a:avLst/>
            <a:gdLst>
              <a:gd name="connsiteX0" fmla="*/ 48638 w 5428034"/>
              <a:gd name="connsiteY0" fmla="*/ 282102 h 1848255"/>
              <a:gd name="connsiteX1" fmla="*/ 389106 w 5428034"/>
              <a:gd name="connsiteY1" fmla="*/ 1089497 h 1848255"/>
              <a:gd name="connsiteX2" fmla="*/ 0 w 5428034"/>
              <a:gd name="connsiteY2" fmla="*/ 1848255 h 1848255"/>
              <a:gd name="connsiteX3" fmla="*/ 5428034 w 5428034"/>
              <a:gd name="connsiteY3" fmla="*/ 1848255 h 1848255"/>
              <a:gd name="connsiteX4" fmla="*/ 5428034 w 5428034"/>
              <a:gd name="connsiteY4" fmla="*/ 0 h 1848255"/>
              <a:gd name="connsiteX5" fmla="*/ 48638 w 5428034"/>
              <a:gd name="connsiteY5" fmla="*/ 282102 h 1848255"/>
              <a:gd name="connsiteX0" fmla="*/ 48638 w 5428034"/>
              <a:gd name="connsiteY0" fmla="*/ 9728 h 1575881"/>
              <a:gd name="connsiteX1" fmla="*/ 389106 w 5428034"/>
              <a:gd name="connsiteY1" fmla="*/ 817123 h 1575881"/>
              <a:gd name="connsiteX2" fmla="*/ 0 w 5428034"/>
              <a:gd name="connsiteY2" fmla="*/ 1575881 h 1575881"/>
              <a:gd name="connsiteX3" fmla="*/ 5428034 w 5428034"/>
              <a:gd name="connsiteY3" fmla="*/ 1575881 h 1575881"/>
              <a:gd name="connsiteX4" fmla="*/ 5418307 w 5428034"/>
              <a:gd name="connsiteY4" fmla="*/ 0 h 1575881"/>
              <a:gd name="connsiteX5" fmla="*/ 48638 w 5428034"/>
              <a:gd name="connsiteY5" fmla="*/ 9728 h 1575881"/>
              <a:gd name="connsiteX0" fmla="*/ 48638 w 5428034"/>
              <a:gd name="connsiteY0" fmla="*/ 0 h 1566153"/>
              <a:gd name="connsiteX1" fmla="*/ 389106 w 5428034"/>
              <a:gd name="connsiteY1" fmla="*/ 807395 h 1566153"/>
              <a:gd name="connsiteX2" fmla="*/ 0 w 5428034"/>
              <a:gd name="connsiteY2" fmla="*/ 1566153 h 1566153"/>
              <a:gd name="connsiteX3" fmla="*/ 5428034 w 5428034"/>
              <a:gd name="connsiteY3" fmla="*/ 1566153 h 1566153"/>
              <a:gd name="connsiteX4" fmla="*/ 5418307 w 5428034"/>
              <a:gd name="connsiteY4" fmla="*/ 9061 h 1566153"/>
              <a:gd name="connsiteX5" fmla="*/ 48638 w 5428034"/>
              <a:gd name="connsiteY5" fmla="*/ 0 h 1566153"/>
              <a:gd name="connsiteX0" fmla="*/ 48638 w 5487316"/>
              <a:gd name="connsiteY0" fmla="*/ 0 h 1566153"/>
              <a:gd name="connsiteX1" fmla="*/ 389106 w 5487316"/>
              <a:gd name="connsiteY1" fmla="*/ 807395 h 1566153"/>
              <a:gd name="connsiteX2" fmla="*/ 0 w 5487316"/>
              <a:gd name="connsiteY2" fmla="*/ 1566153 h 1566153"/>
              <a:gd name="connsiteX3" fmla="*/ 5428034 w 5487316"/>
              <a:gd name="connsiteY3" fmla="*/ 1566153 h 1566153"/>
              <a:gd name="connsiteX4" fmla="*/ 5487200 w 5487316"/>
              <a:gd name="connsiteY4" fmla="*/ 15324 h 1566153"/>
              <a:gd name="connsiteX5" fmla="*/ 48638 w 5487316"/>
              <a:gd name="connsiteY5" fmla="*/ 0 h 1566153"/>
              <a:gd name="connsiteX0" fmla="*/ 48638 w 5509453"/>
              <a:gd name="connsiteY0" fmla="*/ 0 h 1566153"/>
              <a:gd name="connsiteX1" fmla="*/ 389106 w 5509453"/>
              <a:gd name="connsiteY1" fmla="*/ 807395 h 1566153"/>
              <a:gd name="connsiteX2" fmla="*/ 0 w 5509453"/>
              <a:gd name="connsiteY2" fmla="*/ 1566153 h 1566153"/>
              <a:gd name="connsiteX3" fmla="*/ 5509453 w 5509453"/>
              <a:gd name="connsiteY3" fmla="*/ 1566153 h 1566153"/>
              <a:gd name="connsiteX4" fmla="*/ 5487200 w 5509453"/>
              <a:gd name="connsiteY4" fmla="*/ 15324 h 1566153"/>
              <a:gd name="connsiteX5" fmla="*/ 48638 w 5509453"/>
              <a:gd name="connsiteY5" fmla="*/ 0 h 15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9453" h="1566153">
                <a:moveTo>
                  <a:pt x="48638" y="0"/>
                </a:moveTo>
                <a:lnTo>
                  <a:pt x="389106" y="807395"/>
                </a:lnTo>
                <a:lnTo>
                  <a:pt x="0" y="1566153"/>
                </a:lnTo>
                <a:lnTo>
                  <a:pt x="5509453" y="1566153"/>
                </a:lnTo>
                <a:cubicBezTo>
                  <a:pt x="5506211" y="1040859"/>
                  <a:pt x="5490442" y="540618"/>
                  <a:pt x="5487200" y="15324"/>
                </a:cubicBezTo>
                <a:lnTo>
                  <a:pt x="48638"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7BCBF0BD-A00F-2F4C-BCF9-EF0733C213F0}"/>
              </a:ext>
            </a:extLst>
          </p:cNvPr>
          <p:cNvSpPr/>
          <p:nvPr/>
        </p:nvSpPr>
        <p:spPr>
          <a:xfrm>
            <a:off x="619075" y="1773443"/>
            <a:ext cx="3756155" cy="1200329"/>
          </a:xfrm>
          <a:prstGeom prst="rect">
            <a:avLst/>
          </a:prstGeom>
        </p:spPr>
        <p:txBody>
          <a:bodyPr wrap="square">
            <a:spAutoFit/>
          </a:bodyPr>
          <a:lstStyle/>
          <a:p>
            <a:r>
              <a:rPr lang="en-US" sz="3600" b="1" spc="-50" dirty="0">
                <a:solidFill>
                  <a:schemeClr val="bg1"/>
                </a:solidFill>
                <a:latin typeface="Arial" panose="020B0604020202020204" pitchFamily="34" charset="0"/>
                <a:cs typeface="Arial" panose="020B0604020202020204" pitchFamily="34" charset="0"/>
              </a:rPr>
              <a:t>Let’s talk about </a:t>
            </a:r>
          </a:p>
          <a:p>
            <a:r>
              <a:rPr lang="en-US" sz="3600" b="1" spc="-50" dirty="0">
                <a:solidFill>
                  <a:schemeClr val="bg1"/>
                </a:solidFill>
                <a:latin typeface="Arial" panose="020B0604020202020204" pitchFamily="34" charset="0"/>
                <a:cs typeface="Arial" panose="020B0604020202020204" pitchFamily="34" charset="0"/>
              </a:rPr>
              <a:t>BUDGETS</a:t>
            </a:r>
            <a:endParaRPr lang="en-US" sz="3600" spc="-50" dirty="0">
              <a:solidFill>
                <a:schemeClr val="bg1"/>
              </a:solidFill>
              <a:latin typeface="Arial" panose="020B0604020202020204" pitchFamily="34" charset="0"/>
              <a:cs typeface="Arial" panose="020B0604020202020204" pitchFamily="34" charset="0"/>
            </a:endParaRPr>
          </a:p>
        </p:txBody>
      </p:sp>
      <p:sp>
        <p:nvSpPr>
          <p:cNvPr id="27" name="Freeform 26">
            <a:extLst>
              <a:ext uri="{FF2B5EF4-FFF2-40B4-BE49-F238E27FC236}">
                <a16:creationId xmlns:a16="http://schemas.microsoft.com/office/drawing/2014/main" xmlns="" id="{84CD1339-D357-CC4F-BA15-E017F90F4207}"/>
              </a:ext>
            </a:extLst>
          </p:cNvPr>
          <p:cNvSpPr/>
          <p:nvPr/>
        </p:nvSpPr>
        <p:spPr>
          <a:xfrm>
            <a:off x="-19455" y="1590532"/>
            <a:ext cx="847" cy="695468"/>
          </a:xfrm>
          <a:custGeom>
            <a:avLst/>
            <a:gdLst>
              <a:gd name="connsiteX0" fmla="*/ 0 w 847"/>
              <a:gd name="connsiteY0" fmla="*/ 0 h 695468"/>
              <a:gd name="connsiteX1" fmla="*/ 847 w 847"/>
              <a:gd name="connsiteY1" fmla="*/ 695468 h 695468"/>
              <a:gd name="connsiteX2" fmla="*/ 0 w 847"/>
              <a:gd name="connsiteY2" fmla="*/ 695468 h 695468"/>
              <a:gd name="connsiteX3" fmla="*/ 0 w 847"/>
              <a:gd name="connsiteY3" fmla="*/ 0 h 695468"/>
            </a:gdLst>
            <a:ahLst/>
            <a:cxnLst>
              <a:cxn ang="0">
                <a:pos x="connsiteX0" y="connsiteY0"/>
              </a:cxn>
              <a:cxn ang="0">
                <a:pos x="connsiteX1" y="connsiteY1"/>
              </a:cxn>
              <a:cxn ang="0">
                <a:pos x="connsiteX2" y="connsiteY2"/>
              </a:cxn>
              <a:cxn ang="0">
                <a:pos x="connsiteX3" y="connsiteY3"/>
              </a:cxn>
            </a:cxnLst>
            <a:rect l="l" t="t" r="r" b="b"/>
            <a:pathLst>
              <a:path w="847" h="695468">
                <a:moveTo>
                  <a:pt x="0" y="0"/>
                </a:moveTo>
                <a:lnTo>
                  <a:pt x="847" y="695468"/>
                </a:lnTo>
                <a:lnTo>
                  <a:pt x="0" y="695468"/>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xmlns="" id="{F964D2F0-0B91-9A43-9E44-D8E3EAD3E0A7}"/>
              </a:ext>
            </a:extLst>
          </p:cNvPr>
          <p:cNvSpPr/>
          <p:nvPr/>
        </p:nvSpPr>
        <p:spPr>
          <a:xfrm>
            <a:off x="-19455" y="4155880"/>
            <a:ext cx="3974" cy="695468"/>
          </a:xfrm>
          <a:custGeom>
            <a:avLst/>
            <a:gdLst>
              <a:gd name="connsiteX0" fmla="*/ 0 w 3974"/>
              <a:gd name="connsiteY0" fmla="*/ 0 h 695468"/>
              <a:gd name="connsiteX1" fmla="*/ 3126 w 3974"/>
              <a:gd name="connsiteY1" fmla="*/ 0 h 695468"/>
              <a:gd name="connsiteX2" fmla="*/ 3974 w 3974"/>
              <a:gd name="connsiteY2" fmla="*/ 695468 h 695468"/>
              <a:gd name="connsiteX3" fmla="*/ 0 w 3974"/>
              <a:gd name="connsiteY3" fmla="*/ 695468 h 695468"/>
              <a:gd name="connsiteX4" fmla="*/ 0 w 3974"/>
              <a:gd name="connsiteY4" fmla="*/ 0 h 695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4" h="695468">
                <a:moveTo>
                  <a:pt x="0" y="0"/>
                </a:moveTo>
                <a:lnTo>
                  <a:pt x="3126" y="0"/>
                </a:lnTo>
                <a:lnTo>
                  <a:pt x="3974" y="695468"/>
                </a:lnTo>
                <a:lnTo>
                  <a:pt x="0" y="695468"/>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00918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octagonal sign that reads “GO!” with a smaller stop sign behind it that reads “STOP”.">
            <a:extLst>
              <a:ext uri="{FF2B5EF4-FFF2-40B4-BE49-F238E27FC236}">
                <a16:creationId xmlns:a16="http://schemas.microsoft.com/office/drawing/2014/main" xmlns="" id="{BE32C143-6FED-D746-A138-F030787500BF}"/>
              </a:ext>
            </a:extLst>
          </p:cNvPr>
          <p:cNvPicPr>
            <a:picLocks/>
          </p:cNvPicPr>
          <p:nvPr/>
        </p:nvPicPr>
        <p:blipFill rotWithShape="1">
          <a:blip r:embed="rId3"/>
          <a:srcRect b="9463"/>
          <a:stretch/>
        </p:blipFill>
        <p:spPr>
          <a:xfrm>
            <a:off x="-20202" y="-23934"/>
            <a:ext cx="9164201" cy="6209036"/>
          </a:xfrm>
          <a:prstGeom prst="rect">
            <a:avLst/>
          </a:prstGeom>
        </p:spPr>
      </p:pic>
      <p:sp>
        <p:nvSpPr>
          <p:cNvPr id="22" name="Freeform 21">
            <a:extLst>
              <a:ext uri="{FF2B5EF4-FFF2-40B4-BE49-F238E27FC236}">
                <a16:creationId xmlns:a16="http://schemas.microsoft.com/office/drawing/2014/main" xmlns="" id="{6586A621-8BEF-AE42-8DFD-A1B5E49FD7CF}"/>
              </a:ext>
            </a:extLst>
          </p:cNvPr>
          <p:cNvSpPr>
            <a:spLocks noChangeAspect="1"/>
          </p:cNvSpPr>
          <p:nvPr/>
        </p:nvSpPr>
        <p:spPr>
          <a:xfrm>
            <a:off x="3916430" y="2684009"/>
            <a:ext cx="6525036" cy="867664"/>
          </a:xfrm>
          <a:custGeom>
            <a:avLst/>
            <a:gdLst>
              <a:gd name="connsiteX0" fmla="*/ 5968 w 6525036"/>
              <a:gd name="connsiteY0" fmla="*/ 0 h 867664"/>
              <a:gd name="connsiteX1" fmla="*/ 6525036 w 6525036"/>
              <a:gd name="connsiteY1" fmla="*/ 0 h 867664"/>
              <a:gd name="connsiteX2" fmla="*/ 6523119 w 6525036"/>
              <a:gd name="connsiteY2" fmla="*/ 61126 h 867664"/>
              <a:gd name="connsiteX3" fmla="*/ 6506215 w 6525036"/>
              <a:gd name="connsiteY3" fmla="*/ 813554 h 867664"/>
              <a:gd name="connsiteX4" fmla="*/ 6505735 w 6525036"/>
              <a:gd name="connsiteY4" fmla="*/ 867664 h 867664"/>
              <a:gd name="connsiteX5" fmla="*/ 0 w 6525036"/>
              <a:gd name="connsiteY5" fmla="*/ 867664 h 867664"/>
              <a:gd name="connsiteX6" fmla="*/ 204056 w 6525036"/>
              <a:gd name="connsiteY6" fmla="*/ 469753 h 867664"/>
              <a:gd name="connsiteX7" fmla="*/ 5968 w 6525036"/>
              <a:gd name="connsiteY7" fmla="*/ 0 h 86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5036" h="867664">
                <a:moveTo>
                  <a:pt x="5968" y="0"/>
                </a:moveTo>
                <a:lnTo>
                  <a:pt x="6525036" y="0"/>
                </a:lnTo>
                <a:lnTo>
                  <a:pt x="6523119" y="61126"/>
                </a:lnTo>
                <a:cubicBezTo>
                  <a:pt x="6516885" y="267722"/>
                  <a:pt x="6508628" y="598316"/>
                  <a:pt x="6506215" y="813554"/>
                </a:cubicBezTo>
                <a:lnTo>
                  <a:pt x="6505735" y="867664"/>
                </a:lnTo>
                <a:lnTo>
                  <a:pt x="0" y="867664"/>
                </a:lnTo>
                <a:lnTo>
                  <a:pt x="204056" y="469753"/>
                </a:lnTo>
                <a:lnTo>
                  <a:pt x="5968"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xmlns="" id="{965E8FCF-2497-394C-89B0-A688B36E779B}"/>
              </a:ext>
            </a:extLst>
          </p:cNvPr>
          <p:cNvSpPr/>
          <p:nvPr/>
        </p:nvSpPr>
        <p:spPr>
          <a:xfrm>
            <a:off x="4385201" y="2919970"/>
            <a:ext cx="4139268" cy="451406"/>
          </a:xfrm>
          <a:prstGeom prst="rect">
            <a:avLst/>
          </a:prstGeom>
        </p:spPr>
        <p:txBody>
          <a:bodyPr wrap="square">
            <a:spAutoFit/>
          </a:bodyPr>
          <a:lstStyle/>
          <a:p>
            <a:pPr>
              <a:lnSpc>
                <a:spcPts val="2800"/>
              </a:lnSpc>
            </a:pPr>
            <a:r>
              <a:rPr lang="en-CA" sz="2800" spc="-100" dirty="0">
                <a:solidFill>
                  <a:schemeClr val="bg1"/>
                </a:solidFill>
                <a:latin typeface="Arial" panose="020B0604020202020204" pitchFamily="34" charset="0"/>
                <a:cs typeface="Arial" panose="020B0604020202020204" pitchFamily="34" charset="0"/>
              </a:rPr>
              <a:t>How do we get started?</a:t>
            </a:r>
            <a:endParaRPr lang="en-US" sz="2800" spc="-100" dirty="0">
              <a:solidFill>
                <a:schemeClr val="bg1"/>
              </a:solidFill>
              <a:latin typeface="Arial" panose="020B0604020202020204" pitchFamily="34" charset="0"/>
              <a:cs typeface="Arial" panose="020B0604020202020204" pitchFamily="34" charset="0"/>
            </a:endParaRPr>
          </a:p>
        </p:txBody>
      </p:sp>
      <p:sp>
        <p:nvSpPr>
          <p:cNvPr id="24" name="Freeform 23">
            <a:extLst>
              <a:ext uri="{FF2B5EF4-FFF2-40B4-BE49-F238E27FC236}">
                <a16:creationId xmlns:a16="http://schemas.microsoft.com/office/drawing/2014/main" xmlns="" id="{CBA8DDE0-8569-B942-8C36-759B69AE5C4C}"/>
              </a:ext>
            </a:extLst>
          </p:cNvPr>
          <p:cNvSpPr>
            <a:spLocks noChangeAspect="1"/>
          </p:cNvSpPr>
          <p:nvPr/>
        </p:nvSpPr>
        <p:spPr>
          <a:xfrm>
            <a:off x="-19457" y="0"/>
            <a:ext cx="3956274" cy="6187669"/>
          </a:xfrm>
          <a:custGeom>
            <a:avLst/>
            <a:gdLst>
              <a:gd name="connsiteX0" fmla="*/ 0 w 4591456"/>
              <a:gd name="connsiteY0" fmla="*/ 0 h 6858000"/>
              <a:gd name="connsiteX1" fmla="*/ 2655651 w 4591456"/>
              <a:gd name="connsiteY1" fmla="*/ 0 h 6858000"/>
              <a:gd name="connsiteX2" fmla="*/ 4591456 w 4591456"/>
              <a:gd name="connsiteY2" fmla="*/ 3492230 h 6858000"/>
              <a:gd name="connsiteX3" fmla="*/ 2587558 w 4591456"/>
              <a:gd name="connsiteY3" fmla="*/ 6858000 h 6858000"/>
              <a:gd name="connsiteX4" fmla="*/ 9728 w 4591456"/>
              <a:gd name="connsiteY4" fmla="*/ 6858000 h 6858000"/>
              <a:gd name="connsiteX5" fmla="*/ 0 w 459145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456" h="6858000">
                <a:moveTo>
                  <a:pt x="0" y="0"/>
                </a:moveTo>
                <a:lnTo>
                  <a:pt x="2655651" y="0"/>
                </a:lnTo>
                <a:lnTo>
                  <a:pt x="4591456" y="3492230"/>
                </a:lnTo>
                <a:lnTo>
                  <a:pt x="2587558" y="6858000"/>
                </a:lnTo>
                <a:lnTo>
                  <a:pt x="9728" y="6858000"/>
                </a:lnTo>
                <a:cubicBezTo>
                  <a:pt x="6485" y="4572000"/>
                  <a:pt x="3243" y="2286000"/>
                  <a:pt x="0" y="0"/>
                </a:cubicBez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260B3609-C4B0-114A-BEF4-A7F9C6FA3D6F}"/>
              </a:ext>
            </a:extLst>
          </p:cNvPr>
          <p:cNvSpPr/>
          <p:nvPr/>
        </p:nvSpPr>
        <p:spPr>
          <a:xfrm>
            <a:off x="1760693" y="2248186"/>
            <a:ext cx="1663439" cy="1664796"/>
          </a:xfrm>
          <a:prstGeom prst="ellipse">
            <a:avLst/>
          </a:prstGeom>
          <a:solidFill>
            <a:srgbClr val="549EB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9A0340C1-1C6E-5F44-BE0A-B62A5AE715C6}"/>
              </a:ext>
            </a:extLst>
          </p:cNvPr>
          <p:cNvSpPr txBox="1"/>
          <p:nvPr/>
        </p:nvSpPr>
        <p:spPr>
          <a:xfrm>
            <a:off x="2037930" y="2299189"/>
            <a:ext cx="1100559" cy="1569660"/>
          </a:xfrm>
          <a:prstGeom prst="rect">
            <a:avLst/>
          </a:prstGeom>
          <a:noFill/>
        </p:spPr>
        <p:txBody>
          <a:bodyPr wrap="square" rtlCol="0">
            <a:spAutoFit/>
          </a:bodyPr>
          <a:lstStyle/>
          <a:p>
            <a:pPr algn="ctr"/>
            <a:r>
              <a:rPr lang="en-US" sz="9600" b="1" dirty="0">
                <a:solidFill>
                  <a:schemeClr val="bg1"/>
                </a:solidFill>
                <a:latin typeface="Arial" panose="020B0604020202020204" pitchFamily="34" charset="0"/>
                <a:cs typeface="Arial" panose="020B0604020202020204" pitchFamily="34" charset="0"/>
              </a:rPr>
              <a:t>4</a:t>
            </a:r>
          </a:p>
        </p:txBody>
      </p:sp>
      <p:sp>
        <p:nvSpPr>
          <p:cNvPr id="27" name="Rectangle 26">
            <a:extLst>
              <a:ext uri="{FF2B5EF4-FFF2-40B4-BE49-F238E27FC236}">
                <a16:creationId xmlns:a16="http://schemas.microsoft.com/office/drawing/2014/main" xmlns="" id="{E6B35D1D-F93A-3941-8BD4-D94141B62E18}"/>
              </a:ext>
            </a:extLst>
          </p:cNvPr>
          <p:cNvSpPr/>
          <p:nvPr/>
        </p:nvSpPr>
        <p:spPr>
          <a:xfrm>
            <a:off x="109720" y="2831513"/>
            <a:ext cx="1750979" cy="581629"/>
          </a:xfrm>
          <a:prstGeom prst="rect">
            <a:avLst/>
          </a:prstGeom>
        </p:spPr>
        <p:txBody>
          <a:bodyPr wrap="square">
            <a:spAutoFit/>
          </a:bodyPr>
          <a:lstStyle/>
          <a:p>
            <a:pPr algn="ctr"/>
            <a:r>
              <a:rPr lang="en-CA" sz="3600" b="1" dirty="0">
                <a:solidFill>
                  <a:schemeClr val="bg1"/>
                </a:solidFill>
                <a:latin typeface="Arial" panose="020B0604020202020204" pitchFamily="34" charset="0"/>
                <a:cs typeface="Arial" panose="020B0604020202020204" pitchFamily="34" charset="0"/>
              </a:rPr>
              <a:t>PART</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183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CE47A85-A433-7049-AAAB-A58472B746FA}"/>
              </a:ext>
            </a:extLst>
          </p:cNvPr>
          <p:cNvSpPr/>
          <p:nvPr/>
        </p:nvSpPr>
        <p:spPr>
          <a:xfrm>
            <a:off x="-19457" y="-14895"/>
            <a:ext cx="9163457" cy="6202564"/>
          </a:xfrm>
          <a:prstGeom prst="rect">
            <a:avLst/>
          </a:pr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xmlns="" id="{8D711506-50C6-1040-9344-ACDAF9BF4A7A}"/>
              </a:ext>
            </a:extLst>
          </p:cNvPr>
          <p:cNvSpPr>
            <a:spLocks noChangeAspect="1"/>
          </p:cNvSpPr>
          <p:nvPr/>
        </p:nvSpPr>
        <p:spPr>
          <a:xfrm>
            <a:off x="-19457" y="0"/>
            <a:ext cx="3956274" cy="6187669"/>
          </a:xfrm>
          <a:custGeom>
            <a:avLst/>
            <a:gdLst>
              <a:gd name="connsiteX0" fmla="*/ 0 w 4591456"/>
              <a:gd name="connsiteY0" fmla="*/ 0 h 6858000"/>
              <a:gd name="connsiteX1" fmla="*/ 2655651 w 4591456"/>
              <a:gd name="connsiteY1" fmla="*/ 0 h 6858000"/>
              <a:gd name="connsiteX2" fmla="*/ 4591456 w 4591456"/>
              <a:gd name="connsiteY2" fmla="*/ 3492230 h 6858000"/>
              <a:gd name="connsiteX3" fmla="*/ 2587558 w 4591456"/>
              <a:gd name="connsiteY3" fmla="*/ 6858000 h 6858000"/>
              <a:gd name="connsiteX4" fmla="*/ 9728 w 4591456"/>
              <a:gd name="connsiteY4" fmla="*/ 6858000 h 6858000"/>
              <a:gd name="connsiteX5" fmla="*/ 0 w 459145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456" h="6858000">
                <a:moveTo>
                  <a:pt x="0" y="0"/>
                </a:moveTo>
                <a:lnTo>
                  <a:pt x="2655651" y="0"/>
                </a:lnTo>
                <a:lnTo>
                  <a:pt x="4591456" y="3492230"/>
                </a:lnTo>
                <a:lnTo>
                  <a:pt x="2587558" y="6858000"/>
                </a:lnTo>
                <a:lnTo>
                  <a:pt x="9728" y="6858000"/>
                </a:lnTo>
                <a:cubicBezTo>
                  <a:pt x="6485" y="4572000"/>
                  <a:pt x="3243" y="2286000"/>
                  <a:pt x="0" y="0"/>
                </a:cubicBez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A cartoon showing a car with two people in it falling off a cliff.  One of the people is saying “Oh, so when I asked you if I should make a left and you said “right” you meant as in correct…yeah I totally misunderstood that.”">
            <a:extLst>
              <a:ext uri="{FF2B5EF4-FFF2-40B4-BE49-F238E27FC236}">
                <a16:creationId xmlns:a16="http://schemas.microsoft.com/office/drawing/2014/main" xmlns="" id="{28F078D2-D122-584B-BC79-2D7972B7A6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201610" y="351782"/>
            <a:ext cx="4557674" cy="54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7746BB1C-D6E2-5F46-897F-040F420DD94B}"/>
              </a:ext>
            </a:extLst>
          </p:cNvPr>
          <p:cNvSpPr/>
          <p:nvPr/>
        </p:nvSpPr>
        <p:spPr>
          <a:xfrm>
            <a:off x="260193" y="2379773"/>
            <a:ext cx="3050169" cy="1554272"/>
          </a:xfrm>
          <a:prstGeom prst="rect">
            <a:avLst/>
          </a:prstGeom>
        </p:spPr>
        <p:txBody>
          <a:bodyPr wrap="square">
            <a:spAutoFit/>
          </a:bodyPr>
          <a:lstStyle/>
          <a:p>
            <a:pPr algn="ctr">
              <a:lnSpc>
                <a:spcPts val="3800"/>
              </a:lnSpc>
            </a:pPr>
            <a:r>
              <a:rPr lang="en-CA" sz="3600" b="1" dirty="0">
                <a:solidFill>
                  <a:schemeClr val="bg1"/>
                </a:solidFill>
                <a:latin typeface="Arial" panose="020B0604020202020204" pitchFamily="34" charset="0"/>
                <a:cs typeface="Arial" panose="020B0604020202020204" pitchFamily="34" charset="0"/>
              </a:rPr>
              <a:t>Policy is a great place to start</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969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background with a framed chalkboard overtop of it.">
            <a:extLst>
              <a:ext uri="{FF2B5EF4-FFF2-40B4-BE49-F238E27FC236}">
                <a16:creationId xmlns:a16="http://schemas.microsoft.com/office/drawing/2014/main" xmlns="" id="{F23C9194-9823-E64C-A65E-3DECF96FDE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00"/>
          <a:stretch/>
        </p:blipFill>
        <p:spPr>
          <a:xfrm>
            <a:off x="-81023" y="-76201"/>
            <a:ext cx="9244478" cy="6300945"/>
          </a:xfrm>
          <a:prstGeom prst="rect">
            <a:avLst/>
          </a:prstGeom>
        </p:spPr>
      </p:pic>
      <p:sp>
        <p:nvSpPr>
          <p:cNvPr id="7" name="Freeform 6">
            <a:extLst>
              <a:ext uri="{FF2B5EF4-FFF2-40B4-BE49-F238E27FC236}">
                <a16:creationId xmlns:a16="http://schemas.microsoft.com/office/drawing/2014/main" xmlns="" id="{1893424C-2774-A142-9429-A992757D8360}"/>
              </a:ext>
            </a:extLst>
          </p:cNvPr>
          <p:cNvSpPr/>
          <p:nvPr/>
        </p:nvSpPr>
        <p:spPr>
          <a:xfrm>
            <a:off x="-483476" y="1024871"/>
            <a:ext cx="5000000" cy="3794842"/>
          </a:xfrm>
          <a:custGeom>
            <a:avLst/>
            <a:gdLst>
              <a:gd name="connsiteX0" fmla="*/ 0 w 5000000"/>
              <a:gd name="connsiteY0" fmla="*/ 0 h 3794842"/>
              <a:gd name="connsiteX1" fmla="*/ 4064510 w 5000000"/>
              <a:gd name="connsiteY1" fmla="*/ 0 h 3794842"/>
              <a:gd name="connsiteX2" fmla="*/ 5000000 w 5000000"/>
              <a:gd name="connsiteY2" fmla="*/ 1964043 h 3794842"/>
              <a:gd name="connsiteX3" fmla="*/ 4063385 w 5000000"/>
              <a:gd name="connsiteY3" fmla="*/ 3794842 h 3794842"/>
              <a:gd name="connsiteX4" fmla="*/ 0 w 5000000"/>
              <a:gd name="connsiteY4" fmla="*/ 3794842 h 3794842"/>
              <a:gd name="connsiteX5" fmla="*/ 0 w 5000000"/>
              <a:gd name="connsiteY5" fmla="*/ 0 h 379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000" h="3794842">
                <a:moveTo>
                  <a:pt x="0" y="0"/>
                </a:moveTo>
                <a:lnTo>
                  <a:pt x="4064510" y="0"/>
                </a:lnTo>
                <a:lnTo>
                  <a:pt x="5000000" y="1964043"/>
                </a:lnTo>
                <a:lnTo>
                  <a:pt x="4063385" y="3794842"/>
                </a:lnTo>
                <a:lnTo>
                  <a:pt x="0" y="3794842"/>
                </a:lnTo>
                <a:lnTo>
                  <a:pt x="0"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xmlns="" id="{AD7DF46A-73E8-C64A-ACD9-1D068974B27F}"/>
              </a:ext>
            </a:extLst>
          </p:cNvPr>
          <p:cNvSpPr/>
          <p:nvPr/>
        </p:nvSpPr>
        <p:spPr>
          <a:xfrm>
            <a:off x="294285" y="1516447"/>
            <a:ext cx="3842716" cy="2682786"/>
          </a:xfrm>
          <a:prstGeom prst="rect">
            <a:avLst/>
          </a:prstGeom>
        </p:spPr>
        <p:txBody>
          <a:bodyPr wrap="square">
            <a:spAutoFit/>
          </a:bodyPr>
          <a:lstStyle/>
          <a:p>
            <a:pPr>
              <a:lnSpc>
                <a:spcPts val="3600"/>
              </a:lnSpc>
              <a:spcAft>
                <a:spcPts val="1000"/>
              </a:spcAft>
            </a:pPr>
            <a:r>
              <a:rPr lang="en-US" sz="3400" b="1" spc="-50" dirty="0">
                <a:solidFill>
                  <a:schemeClr val="bg1"/>
                </a:solidFill>
                <a:latin typeface="Arial" panose="020B0604020202020204" pitchFamily="34" charset="0"/>
                <a:cs typeface="Arial" panose="020B0604020202020204" pitchFamily="34" charset="0"/>
              </a:rPr>
              <a:t>Actions we can take right now:</a:t>
            </a:r>
            <a:endParaRPr lang="en-US" sz="3400" b="1" cap="all" spc="-50" dirty="0">
              <a:solidFill>
                <a:schemeClr val="bg1"/>
              </a:solidFill>
              <a:latin typeface="Arial" panose="020B0604020202020204" pitchFamily="34" charset="0"/>
              <a:cs typeface="Arial" panose="020B0604020202020204" pitchFamily="34" charset="0"/>
            </a:endParaRPr>
          </a:p>
          <a:p>
            <a:pPr marL="184150" indent="-184150">
              <a:lnSpc>
                <a:spcPts val="3000"/>
              </a:lnSpc>
              <a:buClr>
                <a:schemeClr val="bg1"/>
              </a:buClr>
              <a:buFont typeface="Arial" panose="020B0604020202020204" pitchFamily="34" charset="0"/>
              <a:buChar char="•"/>
            </a:pPr>
            <a:r>
              <a:rPr lang="en-US" sz="2600" spc="-50" dirty="0">
                <a:solidFill>
                  <a:schemeClr val="bg1"/>
                </a:solidFill>
                <a:latin typeface="Arial" panose="020B0604020202020204" pitchFamily="34" charset="0"/>
                <a:cs typeface="Arial" panose="020B0604020202020204" pitchFamily="34" charset="0"/>
              </a:rPr>
              <a:t>Policy</a:t>
            </a:r>
          </a:p>
          <a:p>
            <a:pPr marL="184150" indent="-184150">
              <a:lnSpc>
                <a:spcPts val="3000"/>
              </a:lnSpc>
              <a:buClr>
                <a:schemeClr val="bg1"/>
              </a:buClr>
              <a:buFont typeface="Arial" panose="020B0604020202020204" pitchFamily="34" charset="0"/>
              <a:buChar char="•"/>
            </a:pPr>
            <a:r>
              <a:rPr lang="en-US" sz="2600" spc="-50" dirty="0">
                <a:solidFill>
                  <a:schemeClr val="bg1"/>
                </a:solidFill>
                <a:latin typeface="Arial" panose="020B0604020202020204" pitchFamily="34" charset="0"/>
                <a:cs typeface="Arial" panose="020B0604020202020204" pitchFamily="34" charset="0"/>
              </a:rPr>
              <a:t>Resolution from council</a:t>
            </a:r>
          </a:p>
          <a:p>
            <a:pPr marL="184150" indent="-184150">
              <a:lnSpc>
                <a:spcPts val="3000"/>
              </a:lnSpc>
              <a:buClr>
                <a:schemeClr val="bg1"/>
              </a:buClr>
              <a:buFont typeface="Arial" panose="020B0604020202020204" pitchFamily="34" charset="0"/>
              <a:buChar char="•"/>
            </a:pPr>
            <a:r>
              <a:rPr lang="en-US" sz="2600" spc="-50" dirty="0">
                <a:solidFill>
                  <a:schemeClr val="bg1"/>
                </a:solidFill>
                <a:latin typeface="Arial" panose="020B0604020202020204" pitchFamily="34" charset="0"/>
                <a:cs typeface="Arial" panose="020B0604020202020204" pitchFamily="34" charset="0"/>
              </a:rPr>
              <a:t>Engagement</a:t>
            </a:r>
          </a:p>
          <a:p>
            <a:pPr marL="184150" indent="-184150">
              <a:lnSpc>
                <a:spcPts val="3000"/>
              </a:lnSpc>
              <a:buClr>
                <a:schemeClr val="bg1"/>
              </a:buClr>
              <a:buFont typeface="Arial" panose="020B0604020202020204" pitchFamily="34" charset="0"/>
              <a:buChar char="•"/>
            </a:pPr>
            <a:r>
              <a:rPr lang="en-US" sz="2600" spc="-50" dirty="0">
                <a:solidFill>
                  <a:schemeClr val="bg1"/>
                </a:solidFill>
                <a:latin typeface="Arial" panose="020B0604020202020204" pitchFamily="34" charset="0"/>
                <a:cs typeface="Arial" panose="020B0604020202020204" pitchFamily="34" charset="0"/>
              </a:rPr>
              <a:t>Life cycle costing</a:t>
            </a:r>
          </a:p>
        </p:txBody>
      </p:sp>
      <p:sp>
        <p:nvSpPr>
          <p:cNvPr id="14" name="Rectangle 13">
            <a:extLst>
              <a:ext uri="{FF2B5EF4-FFF2-40B4-BE49-F238E27FC236}">
                <a16:creationId xmlns:a16="http://schemas.microsoft.com/office/drawing/2014/main" xmlns="" id="{2C3ED350-C844-6F4E-9DB9-83FA243C9B3C}"/>
              </a:ext>
            </a:extLst>
          </p:cNvPr>
          <p:cNvSpPr/>
          <p:nvPr/>
        </p:nvSpPr>
        <p:spPr>
          <a:xfrm>
            <a:off x="5695889" y="2043602"/>
            <a:ext cx="1908678" cy="1631216"/>
          </a:xfrm>
          <a:prstGeom prst="rect">
            <a:avLst/>
          </a:prstGeom>
        </p:spPr>
        <p:txBody>
          <a:bodyPr wrap="square">
            <a:spAutoFit/>
          </a:bodyPr>
          <a:lstStyle/>
          <a:p>
            <a:pPr algn="ctr">
              <a:lnSpc>
                <a:spcPts val="3000"/>
              </a:lnSpc>
              <a:buClr>
                <a:schemeClr val="bg1"/>
              </a:buClr>
            </a:pPr>
            <a:r>
              <a:rPr lang="en-US" sz="2800" b="1" spc="-100" dirty="0">
                <a:solidFill>
                  <a:schemeClr val="bg1"/>
                </a:solidFill>
                <a:latin typeface="Arial" panose="020B0604020202020204" pitchFamily="34" charset="0"/>
                <a:cs typeface="Arial" panose="020B0604020202020204" pitchFamily="34" charset="0"/>
              </a:rPr>
              <a:t>…so what </a:t>
            </a:r>
            <a:br>
              <a:rPr lang="en-US" sz="2800" b="1" spc="-100" dirty="0">
                <a:solidFill>
                  <a:schemeClr val="bg1"/>
                </a:solidFill>
                <a:latin typeface="Arial" panose="020B0604020202020204" pitchFamily="34" charset="0"/>
                <a:cs typeface="Arial" panose="020B0604020202020204" pitchFamily="34" charset="0"/>
              </a:rPr>
            </a:br>
            <a:r>
              <a:rPr lang="en-US" sz="2800" b="1" spc="-100" dirty="0">
                <a:solidFill>
                  <a:schemeClr val="bg1"/>
                </a:solidFill>
                <a:latin typeface="Arial" panose="020B0604020202020204" pitchFamily="34" charset="0"/>
                <a:cs typeface="Arial" panose="020B0604020202020204" pitchFamily="34" charset="0"/>
              </a:rPr>
              <a:t>do we </a:t>
            </a:r>
            <a:br>
              <a:rPr lang="en-US" sz="2800" b="1" spc="-100" dirty="0">
                <a:solidFill>
                  <a:schemeClr val="bg1"/>
                </a:solidFill>
                <a:latin typeface="Arial" panose="020B0604020202020204" pitchFamily="34" charset="0"/>
                <a:cs typeface="Arial" panose="020B0604020202020204" pitchFamily="34" charset="0"/>
              </a:rPr>
            </a:br>
            <a:r>
              <a:rPr lang="en-US" sz="2800" b="1" spc="-100" dirty="0">
                <a:solidFill>
                  <a:schemeClr val="bg1"/>
                </a:solidFill>
                <a:latin typeface="Arial" panose="020B0604020202020204" pitchFamily="34" charset="0"/>
                <a:cs typeface="Arial" panose="020B0604020202020204" pitchFamily="34" charset="0"/>
              </a:rPr>
              <a:t>want to do?</a:t>
            </a:r>
          </a:p>
        </p:txBody>
      </p:sp>
    </p:spTree>
    <p:extLst>
      <p:ext uri="{BB962C8B-B14F-4D97-AF65-F5344CB8AC3E}">
        <p14:creationId xmlns:p14="http://schemas.microsoft.com/office/powerpoint/2010/main" val="284475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Two children touching water in a pond">
            <a:extLst>
              <a:ext uri="{FF2B5EF4-FFF2-40B4-BE49-F238E27FC236}">
                <a16:creationId xmlns:a16="http://schemas.microsoft.com/office/drawing/2014/main" xmlns="" id="{3E19FDA0-AB46-5C43-BC0A-70CFD8ECCB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4258" y="338667"/>
            <a:ext cx="9210398" cy="5849385"/>
          </a:xfrm>
          <a:prstGeom prst="rect">
            <a:avLst/>
          </a:prstGeom>
          <a:solidFill>
            <a:srgbClr val="549EB3"/>
          </a:solidFill>
          <a:ln>
            <a:noFill/>
          </a:ln>
          <a:extLst/>
        </p:spPr>
      </p:pic>
      <p:sp>
        <p:nvSpPr>
          <p:cNvPr id="15" name="Freeform 14">
            <a:extLst>
              <a:ext uri="{FF2B5EF4-FFF2-40B4-BE49-F238E27FC236}">
                <a16:creationId xmlns:a16="http://schemas.microsoft.com/office/drawing/2014/main" xmlns="" id="{38AF00BE-4AA3-C04E-9C4E-92ADDA0F8A2F}"/>
              </a:ext>
            </a:extLst>
          </p:cNvPr>
          <p:cNvSpPr/>
          <p:nvPr/>
        </p:nvSpPr>
        <p:spPr>
          <a:xfrm>
            <a:off x="-18858" y="-132326"/>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44258" y="533925"/>
            <a:ext cx="9188258" cy="646331"/>
          </a:xfrm>
          <a:prstGeom prst="rect">
            <a:avLst/>
          </a:prstGeom>
        </p:spPr>
        <p:txBody>
          <a:bodyPr wrap="square">
            <a:spAutoFit/>
          </a:bodyPr>
          <a:lstStyle/>
          <a:p>
            <a:pPr algn="ctr"/>
            <a:r>
              <a:rPr lang="en-US" sz="3600" b="1" spc="-50" dirty="0">
                <a:latin typeface="Arial" panose="020B0604020202020204" pitchFamily="34" charset="0"/>
                <a:cs typeface="Arial" panose="020B0604020202020204" pitchFamily="34" charset="0"/>
              </a:rPr>
              <a:t>Let’s not pass it on</a:t>
            </a:r>
          </a:p>
        </p:txBody>
      </p:sp>
    </p:spTree>
    <p:extLst>
      <p:ext uri="{BB962C8B-B14F-4D97-AF65-F5344CB8AC3E}">
        <p14:creationId xmlns:p14="http://schemas.microsoft.com/office/powerpoint/2010/main" val="1606162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F298B1D4-3F31-0946-BA55-9775252B50FD}"/>
              </a:ext>
            </a:extLst>
          </p:cNvPr>
          <p:cNvSpPr/>
          <p:nvPr/>
        </p:nvSpPr>
        <p:spPr>
          <a:xfrm>
            <a:off x="-227500" y="-289367"/>
            <a:ext cx="7746576" cy="1759858"/>
          </a:xfrm>
          <a:custGeom>
            <a:avLst/>
            <a:gdLst>
              <a:gd name="connsiteX0" fmla="*/ 0 w 7746576"/>
              <a:gd name="connsiteY0" fmla="*/ 0 h 1759858"/>
              <a:gd name="connsiteX1" fmla="*/ 7746576 w 7746576"/>
              <a:gd name="connsiteY1" fmla="*/ 0 h 1759858"/>
              <a:gd name="connsiteX2" fmla="*/ 6849071 w 7746576"/>
              <a:gd name="connsiteY2" fmla="*/ 1759858 h 1759858"/>
              <a:gd name="connsiteX3" fmla="*/ 0 w 7746576"/>
              <a:gd name="connsiteY3" fmla="*/ 1759858 h 1759858"/>
              <a:gd name="connsiteX4" fmla="*/ 0 w 7746576"/>
              <a:gd name="connsiteY4" fmla="*/ 0 h 1759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576" h="1759858">
                <a:moveTo>
                  <a:pt x="0" y="0"/>
                </a:moveTo>
                <a:lnTo>
                  <a:pt x="7746576" y="0"/>
                </a:lnTo>
                <a:lnTo>
                  <a:pt x="6849071" y="1759858"/>
                </a:lnTo>
                <a:lnTo>
                  <a:pt x="0" y="1759858"/>
                </a:lnTo>
                <a:lnTo>
                  <a:pt x="0"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xmlns="" id="{81A858A3-E38F-0A48-8858-FA5729582E7A}"/>
              </a:ext>
            </a:extLst>
          </p:cNvPr>
          <p:cNvSpPr/>
          <p:nvPr/>
        </p:nvSpPr>
        <p:spPr>
          <a:xfrm>
            <a:off x="-227500" y="-289367"/>
            <a:ext cx="8964527" cy="528892"/>
          </a:xfrm>
          <a:custGeom>
            <a:avLst/>
            <a:gdLst>
              <a:gd name="connsiteX0" fmla="*/ 0 w 8964527"/>
              <a:gd name="connsiteY0" fmla="*/ 0 h 528892"/>
              <a:gd name="connsiteX1" fmla="*/ 8964527 w 8964527"/>
              <a:gd name="connsiteY1" fmla="*/ 0 h 528892"/>
              <a:gd name="connsiteX2" fmla="*/ 8694799 w 8964527"/>
              <a:gd name="connsiteY2" fmla="*/ 528892 h 528892"/>
              <a:gd name="connsiteX3" fmla="*/ 0 w 8964527"/>
              <a:gd name="connsiteY3" fmla="*/ 528892 h 528892"/>
              <a:gd name="connsiteX4" fmla="*/ 0 w 8964527"/>
              <a:gd name="connsiteY4" fmla="*/ 0 h 52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527" h="528892">
                <a:moveTo>
                  <a:pt x="0" y="0"/>
                </a:moveTo>
                <a:lnTo>
                  <a:pt x="8964527" y="0"/>
                </a:lnTo>
                <a:lnTo>
                  <a:pt x="8694799" y="528892"/>
                </a:lnTo>
                <a:lnTo>
                  <a:pt x="0" y="528892"/>
                </a:lnTo>
                <a:lnTo>
                  <a:pt x="0"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8A279CB9-8398-0F49-9BBB-104385395BD5}"/>
              </a:ext>
            </a:extLst>
          </p:cNvPr>
          <p:cNvSpPr>
            <a:spLocks noGrp="1"/>
          </p:cNvSpPr>
          <p:nvPr>
            <p:ph type="title" idx="4294967295"/>
          </p:nvPr>
        </p:nvSpPr>
        <p:spPr>
          <a:xfrm>
            <a:off x="462987" y="302442"/>
            <a:ext cx="6099858" cy="1139113"/>
          </a:xfrm>
          <a:prstGeom prst="rect">
            <a:avLst/>
          </a:prstGeom>
        </p:spPr>
        <p:txBody>
          <a:bodyPr lIns="180000" tIns="180000" rIns="180000" bIns="180000" anchor="ctr" anchorCtr="0"/>
          <a:lstStyle/>
          <a:p>
            <a:r>
              <a:rPr lang="en-CA" sz="2800" dirty="0"/>
              <a:t>Let’s discuss asset management in our community</a:t>
            </a:r>
            <a:endParaRPr lang="en-US" sz="2800" dirty="0"/>
          </a:p>
        </p:txBody>
      </p:sp>
      <p:sp>
        <p:nvSpPr>
          <p:cNvPr id="3" name="Content Placeholder 2">
            <a:extLst>
              <a:ext uri="{FF2B5EF4-FFF2-40B4-BE49-F238E27FC236}">
                <a16:creationId xmlns:a16="http://schemas.microsoft.com/office/drawing/2014/main" xmlns="" id="{AAD22B94-7811-5B49-9C36-911AEDC5C0C4}"/>
              </a:ext>
            </a:extLst>
          </p:cNvPr>
          <p:cNvSpPr>
            <a:spLocks noGrp="1"/>
          </p:cNvSpPr>
          <p:nvPr>
            <p:ph idx="4294967295"/>
          </p:nvPr>
        </p:nvSpPr>
        <p:spPr>
          <a:xfrm>
            <a:off x="462986" y="1794079"/>
            <a:ext cx="8449519" cy="4874324"/>
          </a:xfrm>
          <a:prstGeom prst="rect">
            <a:avLst/>
          </a:prstGeom>
        </p:spPr>
        <p:txBody>
          <a:bodyPr lIns="180000" tIns="0" rIns="180000" bIns="180000"/>
          <a:lstStyle/>
          <a:p>
            <a:pPr marL="357188" lvl="0" indent="-357188">
              <a:spcAft>
                <a:spcPts val="1000"/>
              </a:spcAft>
              <a:buClr>
                <a:srgbClr val="549EB3"/>
              </a:buClr>
              <a:buFont typeface="+mj-lt"/>
              <a:buAutoNum type="arabicPeriod"/>
            </a:pPr>
            <a:r>
              <a:rPr lang="en-CA" dirty="0">
                <a:solidFill>
                  <a:schemeClr val="tx1"/>
                </a:solidFill>
              </a:rPr>
              <a:t>What are the most important services that we deliver to our citizens? </a:t>
            </a:r>
          </a:p>
          <a:p>
            <a:pPr marL="357188" lvl="0" indent="-357188">
              <a:spcBef>
                <a:spcPts val="0"/>
              </a:spcBef>
              <a:spcAft>
                <a:spcPts val="1000"/>
              </a:spcAft>
              <a:buClr>
                <a:srgbClr val="549EB3"/>
              </a:buClr>
              <a:buFont typeface="+mj-lt"/>
              <a:buAutoNum type="arabicPeriod"/>
            </a:pPr>
            <a:r>
              <a:rPr lang="en-CA" dirty="0">
                <a:solidFill>
                  <a:schemeClr val="tx1"/>
                </a:solidFill>
              </a:rPr>
              <a:t>Do we have the information we need to ensure that we can continue to provide these services over the long term?</a:t>
            </a:r>
          </a:p>
          <a:p>
            <a:pPr marL="541338" lvl="1" indent="-184150">
              <a:spcBef>
                <a:spcPts val="0"/>
              </a:spcBef>
              <a:spcAft>
                <a:spcPts val="2000"/>
              </a:spcAft>
            </a:pPr>
            <a:r>
              <a:rPr lang="en-CA" sz="1800" dirty="0">
                <a:solidFill>
                  <a:schemeClr val="tx1"/>
                </a:solidFill>
              </a:rPr>
              <a:t>Do we know which assets provide these services? What condition those assets are in? When they will need to be repaired and replaced? And how much it will cost over the long term to continue providing these services?</a:t>
            </a:r>
          </a:p>
          <a:p>
            <a:pPr marL="357188" lvl="0" indent="-357188">
              <a:spcBef>
                <a:spcPts val="0"/>
              </a:spcBef>
              <a:spcAft>
                <a:spcPts val="1000"/>
              </a:spcAft>
              <a:buClr>
                <a:srgbClr val="549EB3"/>
              </a:buClr>
              <a:buFont typeface="+mj-lt"/>
              <a:buAutoNum type="arabicPeriod"/>
            </a:pPr>
            <a:r>
              <a:rPr lang="en-CA" dirty="0">
                <a:solidFill>
                  <a:schemeClr val="tx1"/>
                </a:solidFill>
              </a:rPr>
              <a:t>Which of our services do we consider CRITICAL (i.e., must not fail </a:t>
            </a:r>
            <a:br>
              <a:rPr lang="en-CA" dirty="0">
                <a:solidFill>
                  <a:schemeClr val="tx1"/>
                </a:solidFill>
              </a:rPr>
            </a:br>
            <a:r>
              <a:rPr lang="en-CA" dirty="0">
                <a:solidFill>
                  <a:schemeClr val="tx1"/>
                </a:solidFill>
              </a:rPr>
              <a:t>or it would have a significant impact to the health, safety or quality </a:t>
            </a:r>
            <a:br>
              <a:rPr lang="en-CA" dirty="0">
                <a:solidFill>
                  <a:schemeClr val="tx1"/>
                </a:solidFill>
              </a:rPr>
            </a:br>
            <a:r>
              <a:rPr lang="en-CA" dirty="0">
                <a:solidFill>
                  <a:schemeClr val="tx1"/>
                </a:solidFill>
              </a:rPr>
              <a:t>of life of our citizens)? </a:t>
            </a:r>
          </a:p>
          <a:p>
            <a:pPr marL="541338" lvl="1" indent="-184150">
              <a:spcBef>
                <a:spcPts val="0"/>
              </a:spcBef>
              <a:spcAft>
                <a:spcPts val="2000"/>
              </a:spcAft>
            </a:pPr>
            <a:r>
              <a:rPr lang="en-CA" sz="1800" dirty="0">
                <a:solidFill>
                  <a:schemeClr val="tx1"/>
                </a:solidFill>
              </a:rPr>
              <a:t>Are we investing enough in our assets to ensure our most critical services can be sustained? How do we know?</a:t>
            </a:r>
          </a:p>
          <a:p>
            <a:pPr marL="357188" lvl="0" indent="-357188">
              <a:spcBef>
                <a:spcPts val="0"/>
              </a:spcBef>
              <a:spcAft>
                <a:spcPts val="1000"/>
              </a:spcAft>
              <a:buClr>
                <a:srgbClr val="549EB3"/>
              </a:buClr>
              <a:buFont typeface="+mj-lt"/>
              <a:buAutoNum type="arabicPeriod"/>
            </a:pPr>
            <a:r>
              <a:rPr lang="en-CA" dirty="0">
                <a:solidFill>
                  <a:schemeClr val="tx1"/>
                </a:solidFill>
              </a:rPr>
              <a:t>What can we do to ensure we can answer these questions and feel like we have the right information to be responsible stewards</a:t>
            </a:r>
            <a:r>
              <a:rPr lang="en-CA" sz="1200" dirty="0">
                <a:solidFill>
                  <a:schemeClr val="tx1"/>
                </a:solidFill>
              </a:rPr>
              <a:t> </a:t>
            </a:r>
            <a:r>
              <a:rPr lang="en-CA" dirty="0">
                <a:solidFill>
                  <a:schemeClr val="tx1"/>
                </a:solidFill>
              </a:rPr>
              <a:t>of our community’s services? </a:t>
            </a:r>
            <a:endParaRPr lang="en-US" dirty="0">
              <a:solidFill>
                <a:schemeClr val="tx1"/>
              </a:solidFill>
            </a:endParaRPr>
          </a:p>
        </p:txBody>
      </p:sp>
    </p:spTree>
    <p:extLst>
      <p:ext uri="{BB962C8B-B14F-4D97-AF65-F5344CB8AC3E}">
        <p14:creationId xmlns:p14="http://schemas.microsoft.com/office/powerpoint/2010/main" val="144962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71F0F22C-9B8E-6C47-989D-E212CCA3A33C}"/>
              </a:ext>
            </a:extLst>
          </p:cNvPr>
          <p:cNvSpPr/>
          <p:nvPr/>
        </p:nvSpPr>
        <p:spPr>
          <a:xfrm>
            <a:off x="-18858" y="-132326"/>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xmlns="" id="{8A279CB9-8398-0F49-9BBB-104385395BD5}"/>
              </a:ext>
            </a:extLst>
          </p:cNvPr>
          <p:cNvSpPr>
            <a:spLocks noGrp="1"/>
          </p:cNvSpPr>
          <p:nvPr>
            <p:ph type="title" idx="4294967295"/>
          </p:nvPr>
        </p:nvSpPr>
        <p:spPr>
          <a:xfrm>
            <a:off x="0" y="540564"/>
            <a:ext cx="9143999" cy="917513"/>
          </a:xfrm>
          <a:prstGeom prst="rect">
            <a:avLst/>
          </a:prstGeom>
        </p:spPr>
        <p:txBody>
          <a:bodyPr lIns="180000" tIns="180000" rIns="180000" bIns="180000" anchor="ctr" anchorCtr="0"/>
          <a:lstStyle/>
          <a:p>
            <a:pPr algn="ctr"/>
            <a:r>
              <a:rPr lang="en-CA" dirty="0"/>
              <a:t>Thank you! </a:t>
            </a:r>
            <a:endParaRPr lang="en-US" dirty="0"/>
          </a:p>
        </p:txBody>
      </p:sp>
      <p:sp>
        <p:nvSpPr>
          <p:cNvPr id="3" name="Content Placeholder 2">
            <a:extLst>
              <a:ext uri="{FF2B5EF4-FFF2-40B4-BE49-F238E27FC236}">
                <a16:creationId xmlns:a16="http://schemas.microsoft.com/office/drawing/2014/main" xmlns="" id="{AAD22B94-7811-5B49-9C36-911AEDC5C0C4}"/>
              </a:ext>
            </a:extLst>
          </p:cNvPr>
          <p:cNvSpPr>
            <a:spLocks noGrp="1"/>
          </p:cNvSpPr>
          <p:nvPr>
            <p:ph idx="4294967295"/>
          </p:nvPr>
        </p:nvSpPr>
        <p:spPr>
          <a:xfrm>
            <a:off x="1180616" y="3150701"/>
            <a:ext cx="6585996" cy="1105088"/>
          </a:xfrm>
          <a:prstGeom prst="rect">
            <a:avLst/>
          </a:prstGeom>
        </p:spPr>
        <p:txBody>
          <a:bodyPr lIns="180000" tIns="0" rIns="180000" bIns="180000"/>
          <a:lstStyle/>
          <a:p>
            <a:pPr marL="0" lvl="0" indent="0">
              <a:lnSpc>
                <a:spcPts val="2400"/>
              </a:lnSpc>
              <a:spcAft>
                <a:spcPts val="1000"/>
              </a:spcAft>
              <a:buClr>
                <a:srgbClr val="549EB3"/>
              </a:buClr>
              <a:buNone/>
            </a:pPr>
            <a:r>
              <a:rPr lang="en-CA" dirty="0">
                <a:solidFill>
                  <a:schemeClr val="tx1"/>
                </a:solidFill>
              </a:rPr>
              <a:t>This presentation was developed through the Municipal Asset Management Program, which is delivered by the Federation of Canadian Municipalities and funded by the Government of Canada.</a:t>
            </a:r>
            <a:endParaRPr lang="en-US" dirty="0">
              <a:solidFill>
                <a:schemeClr val="tx1"/>
              </a:solidFill>
            </a:endParaRPr>
          </a:p>
        </p:txBody>
      </p:sp>
      <p:sp>
        <p:nvSpPr>
          <p:cNvPr id="11" name="Freeform 10">
            <a:extLst>
              <a:ext uri="{FF2B5EF4-FFF2-40B4-BE49-F238E27FC236}">
                <a16:creationId xmlns:a16="http://schemas.microsoft.com/office/drawing/2014/main" xmlns="" id="{CDFB686F-025F-1E4C-AD0C-73BA6DE1E3C8}"/>
              </a:ext>
            </a:extLst>
          </p:cNvPr>
          <p:cNvSpPr/>
          <p:nvPr/>
        </p:nvSpPr>
        <p:spPr>
          <a:xfrm>
            <a:off x="-1748000" y="4615654"/>
            <a:ext cx="8964527" cy="138728"/>
          </a:xfrm>
          <a:custGeom>
            <a:avLst/>
            <a:gdLst>
              <a:gd name="connsiteX0" fmla="*/ 0 w 8964527"/>
              <a:gd name="connsiteY0" fmla="*/ 0 h 138728"/>
              <a:gd name="connsiteX1" fmla="*/ 8964527 w 8964527"/>
              <a:gd name="connsiteY1" fmla="*/ 0 h 138728"/>
              <a:gd name="connsiteX2" fmla="*/ 8893778 w 8964527"/>
              <a:gd name="connsiteY2" fmla="*/ 138728 h 138728"/>
              <a:gd name="connsiteX3" fmla="*/ 0 w 8964527"/>
              <a:gd name="connsiteY3" fmla="*/ 138728 h 138728"/>
              <a:gd name="connsiteX4" fmla="*/ 0 w 8964527"/>
              <a:gd name="connsiteY4" fmla="*/ 0 h 138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527" h="138728">
                <a:moveTo>
                  <a:pt x="0" y="0"/>
                </a:moveTo>
                <a:lnTo>
                  <a:pt x="8964527" y="0"/>
                </a:lnTo>
                <a:lnTo>
                  <a:pt x="8893778" y="138728"/>
                </a:lnTo>
                <a:lnTo>
                  <a:pt x="0" y="138728"/>
                </a:lnTo>
                <a:lnTo>
                  <a:pt x="0"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xmlns="" id="{FFB86770-32A2-0B49-9BAD-CC4957B953B4}"/>
              </a:ext>
            </a:extLst>
          </p:cNvPr>
          <p:cNvSpPr/>
          <p:nvPr/>
        </p:nvSpPr>
        <p:spPr>
          <a:xfrm>
            <a:off x="-787083" y="2785804"/>
            <a:ext cx="8964527" cy="138728"/>
          </a:xfrm>
          <a:custGeom>
            <a:avLst/>
            <a:gdLst>
              <a:gd name="connsiteX0" fmla="*/ 0 w 8964527"/>
              <a:gd name="connsiteY0" fmla="*/ 0 h 138728"/>
              <a:gd name="connsiteX1" fmla="*/ 8964527 w 8964527"/>
              <a:gd name="connsiteY1" fmla="*/ 0 h 138728"/>
              <a:gd name="connsiteX2" fmla="*/ 8893778 w 8964527"/>
              <a:gd name="connsiteY2" fmla="*/ 138728 h 138728"/>
              <a:gd name="connsiteX3" fmla="*/ 0 w 8964527"/>
              <a:gd name="connsiteY3" fmla="*/ 138728 h 138728"/>
              <a:gd name="connsiteX4" fmla="*/ 0 w 8964527"/>
              <a:gd name="connsiteY4" fmla="*/ 0 h 138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527" h="138728">
                <a:moveTo>
                  <a:pt x="0" y="0"/>
                </a:moveTo>
                <a:lnTo>
                  <a:pt x="8964527" y="0"/>
                </a:lnTo>
                <a:lnTo>
                  <a:pt x="8893778" y="138728"/>
                </a:lnTo>
                <a:lnTo>
                  <a:pt x="0" y="138728"/>
                </a:lnTo>
                <a:lnTo>
                  <a:pt x="0" y="0"/>
                </a:lnTo>
                <a:close/>
              </a:path>
            </a:pathLst>
          </a:cu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xmlns="" id="{D8384711-38BE-F14A-95F2-E934B53A8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38022"/>
            <a:ext cx="9144000" cy="901700"/>
          </a:xfrm>
          <a:prstGeom prst="rect">
            <a:avLst/>
          </a:prstGeom>
        </p:spPr>
      </p:pic>
    </p:spTree>
    <p:extLst>
      <p:ext uri="{BB962C8B-B14F-4D97-AF65-F5344CB8AC3E}">
        <p14:creationId xmlns:p14="http://schemas.microsoft.com/office/powerpoint/2010/main" val="979387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5A4580-1E3B-304C-8A8A-4952A245B2A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45255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5182D7B-96C6-6149-8A29-50B8472FA9B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90528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xmlns="" id="{CCD2163F-0A78-B747-944B-39232CB182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a:hlinkClick r:id="rId2"/>
            <a:extLst>
              <a:ext uri="{FF2B5EF4-FFF2-40B4-BE49-F238E27FC236}">
                <a16:creationId xmlns:a16="http://schemas.microsoft.com/office/drawing/2014/main" xmlns="" id="{AF594336-0D7B-344E-B6A6-4DA2D819CA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3957" y="5002756"/>
            <a:ext cx="916086" cy="635153"/>
          </a:xfrm>
          <a:prstGeom prst="rect">
            <a:avLst/>
          </a:prstGeom>
        </p:spPr>
      </p:pic>
    </p:spTree>
    <p:extLst>
      <p:ext uri="{BB962C8B-B14F-4D97-AF65-F5344CB8AC3E}">
        <p14:creationId xmlns:p14="http://schemas.microsoft.com/office/powerpoint/2010/main" val="40532159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ht post with signs that say “whom”, “what”, “where”, “what”, “why”, “how”, and “who”.  There is blue sky in the background.">
            <a:extLst>
              <a:ext uri="{FF2B5EF4-FFF2-40B4-BE49-F238E27FC236}">
                <a16:creationId xmlns:a16="http://schemas.microsoft.com/office/drawing/2014/main" xmlns="" id="{887B34D4-1603-0B4A-9215-E6EAD8E0AE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69" y="-233756"/>
            <a:ext cx="9178270" cy="6421425"/>
          </a:xfrm>
          <a:prstGeom prst="rect">
            <a:avLst/>
          </a:prstGeom>
        </p:spPr>
      </p:pic>
      <p:sp>
        <p:nvSpPr>
          <p:cNvPr id="10" name="Freeform 9">
            <a:extLst>
              <a:ext uri="{FF2B5EF4-FFF2-40B4-BE49-F238E27FC236}">
                <a16:creationId xmlns:a16="http://schemas.microsoft.com/office/drawing/2014/main" xmlns="" id="{3464B8A2-643C-1449-BDAD-7AC79458EA35}"/>
              </a:ext>
            </a:extLst>
          </p:cNvPr>
          <p:cNvSpPr/>
          <p:nvPr/>
        </p:nvSpPr>
        <p:spPr>
          <a:xfrm>
            <a:off x="-34477" y="-106326"/>
            <a:ext cx="6306065" cy="6293995"/>
          </a:xfrm>
          <a:custGeom>
            <a:avLst/>
            <a:gdLst>
              <a:gd name="connsiteX0" fmla="*/ 0 w 4591456"/>
              <a:gd name="connsiteY0" fmla="*/ 0 h 6858000"/>
              <a:gd name="connsiteX1" fmla="*/ 2655651 w 4591456"/>
              <a:gd name="connsiteY1" fmla="*/ 0 h 6858000"/>
              <a:gd name="connsiteX2" fmla="*/ 4591456 w 4591456"/>
              <a:gd name="connsiteY2" fmla="*/ 3492230 h 6858000"/>
              <a:gd name="connsiteX3" fmla="*/ 2587558 w 4591456"/>
              <a:gd name="connsiteY3" fmla="*/ 6858000 h 6858000"/>
              <a:gd name="connsiteX4" fmla="*/ 9728 w 4591456"/>
              <a:gd name="connsiteY4" fmla="*/ 6858000 h 6858000"/>
              <a:gd name="connsiteX5" fmla="*/ 0 w 4591456"/>
              <a:gd name="connsiteY5" fmla="*/ 0 h 6858000"/>
              <a:gd name="connsiteX0" fmla="*/ 0 w 5292304"/>
              <a:gd name="connsiteY0" fmla="*/ 0 h 6866250"/>
              <a:gd name="connsiteX1" fmla="*/ 3356499 w 5292304"/>
              <a:gd name="connsiteY1" fmla="*/ 8250 h 6866250"/>
              <a:gd name="connsiteX2" fmla="*/ 5292304 w 5292304"/>
              <a:gd name="connsiteY2" fmla="*/ 3500480 h 6866250"/>
              <a:gd name="connsiteX3" fmla="*/ 3288406 w 5292304"/>
              <a:gd name="connsiteY3" fmla="*/ 6866250 h 6866250"/>
              <a:gd name="connsiteX4" fmla="*/ 710576 w 5292304"/>
              <a:gd name="connsiteY4" fmla="*/ 6866250 h 6866250"/>
              <a:gd name="connsiteX5" fmla="*/ 0 w 5292304"/>
              <a:gd name="connsiteY5" fmla="*/ 0 h 6866250"/>
              <a:gd name="connsiteX0" fmla="*/ 0 w 5292304"/>
              <a:gd name="connsiteY0" fmla="*/ 0 h 6907499"/>
              <a:gd name="connsiteX1" fmla="*/ 3356499 w 5292304"/>
              <a:gd name="connsiteY1" fmla="*/ 8250 h 6907499"/>
              <a:gd name="connsiteX2" fmla="*/ 5292304 w 5292304"/>
              <a:gd name="connsiteY2" fmla="*/ 3500480 h 6907499"/>
              <a:gd name="connsiteX3" fmla="*/ 3288406 w 5292304"/>
              <a:gd name="connsiteY3" fmla="*/ 6866250 h 6907499"/>
              <a:gd name="connsiteX4" fmla="*/ 19330 w 5292304"/>
              <a:gd name="connsiteY4" fmla="*/ 6907499 h 6907499"/>
              <a:gd name="connsiteX5" fmla="*/ 0 w 5292304"/>
              <a:gd name="connsiteY5" fmla="*/ 0 h 6907499"/>
              <a:gd name="connsiteX0" fmla="*/ 0 w 7349049"/>
              <a:gd name="connsiteY0" fmla="*/ 0 h 6907499"/>
              <a:gd name="connsiteX1" fmla="*/ 3356499 w 7349049"/>
              <a:gd name="connsiteY1" fmla="*/ 8250 h 6907499"/>
              <a:gd name="connsiteX2" fmla="*/ 7349049 w 7349049"/>
              <a:gd name="connsiteY2" fmla="*/ 2510 h 6907499"/>
              <a:gd name="connsiteX3" fmla="*/ 3288406 w 7349049"/>
              <a:gd name="connsiteY3" fmla="*/ 6866250 h 6907499"/>
              <a:gd name="connsiteX4" fmla="*/ 19330 w 7349049"/>
              <a:gd name="connsiteY4" fmla="*/ 6907499 h 6907499"/>
              <a:gd name="connsiteX5" fmla="*/ 0 w 7349049"/>
              <a:gd name="connsiteY5" fmla="*/ 0 h 6907499"/>
              <a:gd name="connsiteX0" fmla="*/ 0 w 7349049"/>
              <a:gd name="connsiteY0" fmla="*/ 0 h 6940040"/>
              <a:gd name="connsiteX1" fmla="*/ 3356499 w 7349049"/>
              <a:gd name="connsiteY1" fmla="*/ 8250 h 6940040"/>
              <a:gd name="connsiteX2" fmla="*/ 7349049 w 7349049"/>
              <a:gd name="connsiteY2" fmla="*/ 2510 h 6940040"/>
              <a:gd name="connsiteX3" fmla="*/ 3232806 w 7349049"/>
              <a:gd name="connsiteY3" fmla="*/ 6937913 h 6940040"/>
              <a:gd name="connsiteX4" fmla="*/ 19330 w 7349049"/>
              <a:gd name="connsiteY4" fmla="*/ 6907499 h 6940040"/>
              <a:gd name="connsiteX5" fmla="*/ 0 w 7349049"/>
              <a:gd name="connsiteY5" fmla="*/ 0 h 6940040"/>
              <a:gd name="connsiteX0" fmla="*/ 241 w 7349290"/>
              <a:gd name="connsiteY0" fmla="*/ 0 h 6941254"/>
              <a:gd name="connsiteX1" fmla="*/ 3356740 w 7349290"/>
              <a:gd name="connsiteY1" fmla="*/ 8250 h 6941254"/>
              <a:gd name="connsiteX2" fmla="*/ 7349290 w 7349290"/>
              <a:gd name="connsiteY2" fmla="*/ 2510 h 6941254"/>
              <a:gd name="connsiteX3" fmla="*/ 3233047 w 7349290"/>
              <a:gd name="connsiteY3" fmla="*/ 6937913 h 6941254"/>
              <a:gd name="connsiteX4" fmla="*/ 1038 w 7349290"/>
              <a:gd name="connsiteY4" fmla="*/ 6931386 h 6941254"/>
              <a:gd name="connsiteX5" fmla="*/ 241 w 7349290"/>
              <a:gd name="connsiteY5" fmla="*/ 0 h 694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9290" h="6941254">
                <a:moveTo>
                  <a:pt x="241" y="0"/>
                </a:moveTo>
                <a:lnTo>
                  <a:pt x="3356740" y="8250"/>
                </a:lnTo>
                <a:lnTo>
                  <a:pt x="7349290" y="2510"/>
                </a:lnTo>
                <a:lnTo>
                  <a:pt x="3233047" y="6937913"/>
                </a:lnTo>
                <a:cubicBezTo>
                  <a:pt x="2143355" y="6951663"/>
                  <a:pt x="1090730" y="6917636"/>
                  <a:pt x="1038" y="6931386"/>
                </a:cubicBezTo>
                <a:cubicBezTo>
                  <a:pt x="-2205" y="4645386"/>
                  <a:pt x="3484" y="2286000"/>
                  <a:pt x="241" y="0"/>
                </a:cubicBez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a:extLst>
              <a:ext uri="{FF2B5EF4-FFF2-40B4-BE49-F238E27FC236}">
                <a16:creationId xmlns:a16="http://schemas.microsoft.com/office/drawing/2014/main" xmlns="" id="{1DA11306-13A4-9F4A-8A66-BF45B614C7CF}"/>
              </a:ext>
            </a:extLst>
          </p:cNvPr>
          <p:cNvSpPr/>
          <p:nvPr/>
        </p:nvSpPr>
        <p:spPr>
          <a:xfrm>
            <a:off x="677060" y="833692"/>
            <a:ext cx="3421129" cy="1169551"/>
          </a:xfrm>
          <a:prstGeom prst="rect">
            <a:avLst/>
          </a:prstGeom>
        </p:spPr>
        <p:txBody>
          <a:bodyPr wrap="none">
            <a:spAutoFit/>
          </a:bodyPr>
          <a:lstStyle/>
          <a:p>
            <a:pPr>
              <a:lnSpc>
                <a:spcPts val="4200"/>
              </a:lnSpc>
            </a:pPr>
            <a:r>
              <a:rPr lang="en-US" sz="4000" b="1" spc="-50" dirty="0">
                <a:solidFill>
                  <a:schemeClr val="bg1"/>
                </a:solidFill>
                <a:latin typeface="Arial" panose="020B0604020202020204" pitchFamily="34" charset="0"/>
                <a:cs typeface="Arial" panose="020B0604020202020204" pitchFamily="34" charset="0"/>
              </a:rPr>
              <a:t>Asset </a:t>
            </a:r>
            <a:br>
              <a:rPr lang="en-US" sz="4000" b="1" spc="-50" dirty="0">
                <a:solidFill>
                  <a:schemeClr val="bg1"/>
                </a:solidFill>
                <a:latin typeface="Arial" panose="020B0604020202020204" pitchFamily="34" charset="0"/>
                <a:cs typeface="Arial" panose="020B0604020202020204" pitchFamily="34" charset="0"/>
              </a:rPr>
            </a:br>
            <a:r>
              <a:rPr lang="en-US" sz="4000" b="1" spc="-50" dirty="0">
                <a:solidFill>
                  <a:schemeClr val="bg1"/>
                </a:solidFill>
                <a:latin typeface="Arial" panose="020B0604020202020204" pitchFamily="34" charset="0"/>
                <a:cs typeface="Arial" panose="020B0604020202020204" pitchFamily="34" charset="0"/>
              </a:rPr>
              <a:t>management </a:t>
            </a:r>
          </a:p>
        </p:txBody>
      </p:sp>
    </p:spTree>
    <p:extLst>
      <p:ext uri="{BB962C8B-B14F-4D97-AF65-F5344CB8AC3E}">
        <p14:creationId xmlns:p14="http://schemas.microsoft.com/office/powerpoint/2010/main" val="29127789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58BD6DF3-E90B-424F-AF3B-F2394BD880EA}"/>
              </a:ext>
            </a:extLst>
          </p:cNvPr>
          <p:cNvSpPr/>
          <p:nvPr/>
        </p:nvSpPr>
        <p:spPr>
          <a:xfrm>
            <a:off x="-19457" y="-14895"/>
            <a:ext cx="9163457" cy="6202564"/>
          </a:xfrm>
          <a:prstGeom prst="rect">
            <a:avLst/>
          </a:prstGeom>
          <a:solidFill>
            <a:srgbClr val="549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cartoon of the same cave dweller looking on sadly at the wheel that is now stuck in a hole beside a sign that says “Caution: world’s first pothole”.">
            <a:extLst>
              <a:ext uri="{FF2B5EF4-FFF2-40B4-BE49-F238E27FC236}">
                <a16:creationId xmlns:a16="http://schemas.microsoft.com/office/drawing/2014/main" xmlns="" id="{27E3316B-B4FB-7E4B-AA26-E27A89BCCA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2580" y="3695331"/>
            <a:ext cx="4267467" cy="2368008"/>
          </a:xfrm>
          <a:prstGeom prst="rect">
            <a:avLst/>
          </a:prstGeom>
          <a:noFill/>
        </p:spPr>
      </p:pic>
      <p:pic>
        <p:nvPicPr>
          <p:cNvPr id="13" name="Picture 12" descr="A cartoon of a cave dweller looking excitedly at a rolling wheel exclaiming “Woo-hoo! The world’s first wheel!”">
            <a:extLst>
              <a:ext uri="{FF2B5EF4-FFF2-40B4-BE49-F238E27FC236}">
                <a16:creationId xmlns:a16="http://schemas.microsoft.com/office/drawing/2014/main" xmlns="" id="{7F9D64CC-F155-EA46-990B-FAFBE5227F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2580" y="168554"/>
            <a:ext cx="4267467" cy="2339635"/>
          </a:xfrm>
          <a:prstGeom prst="rect">
            <a:avLst/>
          </a:prstGeom>
          <a:noFill/>
        </p:spPr>
      </p:pic>
      <p:sp>
        <p:nvSpPr>
          <p:cNvPr id="26" name="Freeform 25">
            <a:extLst>
              <a:ext uri="{FF2B5EF4-FFF2-40B4-BE49-F238E27FC236}">
                <a16:creationId xmlns:a16="http://schemas.microsoft.com/office/drawing/2014/main" xmlns="" id="{CF50B59F-E60D-3040-93C5-9BE44A1D3D4D}"/>
              </a:ext>
            </a:extLst>
          </p:cNvPr>
          <p:cNvSpPr>
            <a:spLocks noChangeAspect="1"/>
          </p:cNvSpPr>
          <p:nvPr/>
        </p:nvSpPr>
        <p:spPr>
          <a:xfrm>
            <a:off x="3846677" y="2587355"/>
            <a:ext cx="5412988" cy="1036678"/>
          </a:xfrm>
          <a:custGeom>
            <a:avLst/>
            <a:gdLst>
              <a:gd name="connsiteX0" fmla="*/ 13624 w 5598571"/>
              <a:gd name="connsiteY0" fmla="*/ 0 h 1191496"/>
              <a:gd name="connsiteX1" fmla="*/ 5521717 w 5598571"/>
              <a:gd name="connsiteY1" fmla="*/ 0 h 1191496"/>
              <a:gd name="connsiteX2" fmla="*/ 5533469 w 5598571"/>
              <a:gd name="connsiteY2" fmla="*/ 283112 h 1191496"/>
              <a:gd name="connsiteX3" fmla="*/ 5592712 w 5598571"/>
              <a:gd name="connsiteY3" fmla="*/ 1019664 h 1191496"/>
              <a:gd name="connsiteX4" fmla="*/ 5598571 w 5598571"/>
              <a:gd name="connsiteY4" fmla="*/ 1191496 h 1191496"/>
              <a:gd name="connsiteX5" fmla="*/ 0 w 5598571"/>
              <a:gd name="connsiteY5" fmla="*/ 1191496 h 1191496"/>
              <a:gd name="connsiteX6" fmla="*/ 283194 w 5598571"/>
              <a:gd name="connsiteY6" fmla="*/ 639266 h 1191496"/>
              <a:gd name="connsiteX7" fmla="*/ 13624 w 5598571"/>
              <a:gd name="connsiteY7" fmla="*/ 0 h 119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8571" h="1191496">
                <a:moveTo>
                  <a:pt x="13624" y="0"/>
                </a:moveTo>
                <a:lnTo>
                  <a:pt x="5521717" y="0"/>
                </a:lnTo>
                <a:lnTo>
                  <a:pt x="5533469" y="283112"/>
                </a:lnTo>
                <a:cubicBezTo>
                  <a:pt x="5550330" y="527398"/>
                  <a:pt x="5578737" y="776610"/>
                  <a:pt x="5592712" y="1019664"/>
                </a:cubicBezTo>
                <a:lnTo>
                  <a:pt x="5598571" y="1191496"/>
                </a:lnTo>
                <a:lnTo>
                  <a:pt x="0" y="1191496"/>
                </a:lnTo>
                <a:lnTo>
                  <a:pt x="283194" y="639266"/>
                </a:lnTo>
                <a:lnTo>
                  <a:pt x="13624" y="0"/>
                </a:ln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xmlns="" id="{469510D4-EC93-3A45-B4A5-FAB0F8CACDBD}"/>
              </a:ext>
            </a:extLst>
          </p:cNvPr>
          <p:cNvSpPr>
            <a:spLocks noChangeAspect="1"/>
          </p:cNvSpPr>
          <p:nvPr/>
        </p:nvSpPr>
        <p:spPr>
          <a:xfrm>
            <a:off x="-19457" y="0"/>
            <a:ext cx="3956274" cy="6187669"/>
          </a:xfrm>
          <a:custGeom>
            <a:avLst/>
            <a:gdLst>
              <a:gd name="connsiteX0" fmla="*/ 0 w 4591456"/>
              <a:gd name="connsiteY0" fmla="*/ 0 h 6858000"/>
              <a:gd name="connsiteX1" fmla="*/ 2655651 w 4591456"/>
              <a:gd name="connsiteY1" fmla="*/ 0 h 6858000"/>
              <a:gd name="connsiteX2" fmla="*/ 4591456 w 4591456"/>
              <a:gd name="connsiteY2" fmla="*/ 3492230 h 6858000"/>
              <a:gd name="connsiteX3" fmla="*/ 2587558 w 4591456"/>
              <a:gd name="connsiteY3" fmla="*/ 6858000 h 6858000"/>
              <a:gd name="connsiteX4" fmla="*/ 9728 w 4591456"/>
              <a:gd name="connsiteY4" fmla="*/ 6858000 h 6858000"/>
              <a:gd name="connsiteX5" fmla="*/ 0 w 459145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456" h="6858000">
                <a:moveTo>
                  <a:pt x="0" y="0"/>
                </a:moveTo>
                <a:lnTo>
                  <a:pt x="2655651" y="0"/>
                </a:lnTo>
                <a:lnTo>
                  <a:pt x="4591456" y="3492230"/>
                </a:lnTo>
                <a:lnTo>
                  <a:pt x="2587558" y="6858000"/>
                </a:lnTo>
                <a:lnTo>
                  <a:pt x="9728" y="6858000"/>
                </a:lnTo>
                <a:cubicBezTo>
                  <a:pt x="6485" y="4572000"/>
                  <a:pt x="3243" y="2286000"/>
                  <a:pt x="0" y="0"/>
                </a:cubicBezTo>
                <a:close/>
              </a:path>
            </a:pathLst>
          </a:cu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7A93525B-CE1D-9449-906D-C26B67DC95AD}"/>
              </a:ext>
            </a:extLst>
          </p:cNvPr>
          <p:cNvSpPr/>
          <p:nvPr/>
        </p:nvSpPr>
        <p:spPr>
          <a:xfrm>
            <a:off x="1760693" y="2248186"/>
            <a:ext cx="1663439" cy="1664796"/>
          </a:xfrm>
          <a:prstGeom prst="ellipse">
            <a:avLst/>
          </a:prstGeom>
          <a:solidFill>
            <a:srgbClr val="549EB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DB6D13FD-7281-7349-A9D7-10ADA3FEB0B5}"/>
              </a:ext>
            </a:extLst>
          </p:cNvPr>
          <p:cNvSpPr txBox="1"/>
          <p:nvPr/>
        </p:nvSpPr>
        <p:spPr>
          <a:xfrm>
            <a:off x="2037930" y="2299189"/>
            <a:ext cx="1100559" cy="1412527"/>
          </a:xfrm>
          <a:prstGeom prst="rect">
            <a:avLst/>
          </a:prstGeom>
          <a:noFill/>
        </p:spPr>
        <p:txBody>
          <a:bodyPr wrap="square" rtlCol="0">
            <a:spAutoFit/>
          </a:bodyPr>
          <a:lstStyle/>
          <a:p>
            <a:pPr algn="ctr"/>
            <a:r>
              <a:rPr lang="en-US" sz="9600" b="1" dirty="0">
                <a:solidFill>
                  <a:schemeClr val="bg1"/>
                </a:solidFill>
                <a:latin typeface="Arial" panose="020B0604020202020204" pitchFamily="34" charset="0"/>
                <a:cs typeface="Arial" panose="020B0604020202020204" pitchFamily="34" charset="0"/>
              </a:rPr>
              <a:t>1</a:t>
            </a:r>
          </a:p>
        </p:txBody>
      </p:sp>
      <p:sp>
        <p:nvSpPr>
          <p:cNvPr id="11" name="Rectangle 10">
            <a:extLst>
              <a:ext uri="{FF2B5EF4-FFF2-40B4-BE49-F238E27FC236}">
                <a16:creationId xmlns:a16="http://schemas.microsoft.com/office/drawing/2014/main" xmlns="" id="{7746BB1C-D6E2-5F46-897F-040F420DD94B}"/>
              </a:ext>
            </a:extLst>
          </p:cNvPr>
          <p:cNvSpPr/>
          <p:nvPr/>
        </p:nvSpPr>
        <p:spPr>
          <a:xfrm>
            <a:off x="109720" y="2831513"/>
            <a:ext cx="1750979" cy="581629"/>
          </a:xfrm>
          <a:prstGeom prst="rect">
            <a:avLst/>
          </a:prstGeom>
        </p:spPr>
        <p:txBody>
          <a:bodyPr wrap="square">
            <a:spAutoFit/>
          </a:bodyPr>
          <a:lstStyle/>
          <a:p>
            <a:pPr algn="ctr"/>
            <a:r>
              <a:rPr lang="en-CA" sz="3600" b="1" dirty="0">
                <a:solidFill>
                  <a:schemeClr val="bg1"/>
                </a:solidFill>
                <a:latin typeface="Arial" panose="020B0604020202020204" pitchFamily="34" charset="0"/>
                <a:cs typeface="Arial" panose="020B0604020202020204" pitchFamily="34" charset="0"/>
              </a:rPr>
              <a:t>PART</a:t>
            </a:r>
            <a:endParaRPr lang="en-US" sz="3600"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965E8FCF-2497-394C-89B0-A688B36E779B}"/>
              </a:ext>
            </a:extLst>
          </p:cNvPr>
          <p:cNvSpPr/>
          <p:nvPr/>
        </p:nvSpPr>
        <p:spPr>
          <a:xfrm>
            <a:off x="4385201" y="2763761"/>
            <a:ext cx="3893037" cy="729344"/>
          </a:xfrm>
          <a:prstGeom prst="rect">
            <a:avLst/>
          </a:prstGeom>
        </p:spPr>
        <p:txBody>
          <a:bodyPr wrap="square" anchor="ctr" anchorCtr="0">
            <a:spAutoFit/>
          </a:bodyPr>
          <a:lstStyle/>
          <a:p>
            <a:pPr>
              <a:lnSpc>
                <a:spcPts val="2800"/>
              </a:lnSpc>
            </a:pPr>
            <a:r>
              <a:rPr lang="en-CA" sz="2800" spc="-100" dirty="0">
                <a:solidFill>
                  <a:schemeClr val="bg1"/>
                </a:solidFill>
                <a:latin typeface="Arial" panose="020B0604020202020204" pitchFamily="34" charset="0"/>
                <a:cs typeface="Arial" panose="020B0604020202020204" pitchFamily="34" charset="0"/>
              </a:rPr>
              <a:t>What is asset management?</a:t>
            </a:r>
            <a:endParaRPr lang="en-US" sz="2800" spc="-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378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firefighter">
            <a:extLst>
              <a:ext uri="{FF2B5EF4-FFF2-40B4-BE49-F238E27FC236}">
                <a16:creationId xmlns:a16="http://schemas.microsoft.com/office/drawing/2014/main" xmlns="" id="{9D11D8E3-8B76-154A-8383-E653C33F2B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47" y="1076664"/>
            <a:ext cx="2798841" cy="2555652"/>
          </a:xfrm>
          <a:prstGeom prst="rect">
            <a:avLst/>
          </a:prstGeom>
        </p:spPr>
      </p:pic>
      <p:pic>
        <p:nvPicPr>
          <p:cNvPr id="18" name="Picture 17" descr="An open road that is lined with trees and telephone poles">
            <a:extLst>
              <a:ext uri="{FF2B5EF4-FFF2-40B4-BE49-F238E27FC236}">
                <a16:creationId xmlns:a16="http://schemas.microsoft.com/office/drawing/2014/main" xmlns="" id="{1500FEC9-3558-C242-A014-FD534071FB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85394" y="706200"/>
            <a:ext cx="3500047" cy="2926239"/>
          </a:xfrm>
          <a:prstGeom prst="rect">
            <a:avLst/>
          </a:prstGeom>
        </p:spPr>
      </p:pic>
      <p:pic>
        <p:nvPicPr>
          <p:cNvPr id="19" name="Picture 18" descr="Two children touching water in a pond">
            <a:extLst>
              <a:ext uri="{FF2B5EF4-FFF2-40B4-BE49-F238E27FC236}">
                <a16:creationId xmlns:a16="http://schemas.microsoft.com/office/drawing/2014/main" xmlns="" id="{17B8D1C1-E91E-AB45-8F30-7415915033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447" y="3626650"/>
            <a:ext cx="2798841" cy="2564148"/>
          </a:xfrm>
          <a:prstGeom prst="rect">
            <a:avLst/>
          </a:prstGeom>
        </p:spPr>
      </p:pic>
      <p:pic>
        <p:nvPicPr>
          <p:cNvPr id="20" name="Picture 19" descr="A pathway line with trees and benches">
            <a:extLst>
              <a:ext uri="{FF2B5EF4-FFF2-40B4-BE49-F238E27FC236}">
                <a16:creationId xmlns:a16="http://schemas.microsoft.com/office/drawing/2014/main" xmlns="" id="{F79CE229-10D6-1E4D-847E-3C416BB261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70311" y="3661472"/>
            <a:ext cx="3973689" cy="2535047"/>
          </a:xfrm>
          <a:prstGeom prst="rect">
            <a:avLst/>
          </a:prstGeom>
        </p:spPr>
      </p:pic>
      <p:pic>
        <p:nvPicPr>
          <p:cNvPr id="21" name="Picture 20" descr="A person swimming in a pool">
            <a:extLst>
              <a:ext uri="{FF2B5EF4-FFF2-40B4-BE49-F238E27FC236}">
                <a16:creationId xmlns:a16="http://schemas.microsoft.com/office/drawing/2014/main" xmlns="" id="{563BD9A5-F474-6242-8DC7-A389EEECE7D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85394" y="3626649"/>
            <a:ext cx="3363928" cy="2564149"/>
          </a:xfrm>
          <a:prstGeom prst="rect">
            <a:avLst/>
          </a:prstGeom>
        </p:spPr>
      </p:pic>
      <p:pic>
        <p:nvPicPr>
          <p:cNvPr id="22" name="Picture 21" descr="A running faucet">
            <a:extLst>
              <a:ext uri="{FF2B5EF4-FFF2-40B4-BE49-F238E27FC236}">
                <a16:creationId xmlns:a16="http://schemas.microsoft.com/office/drawing/2014/main" xmlns="" id="{C169AB82-A515-A34E-8906-D87A08F6420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49323" y="1040706"/>
            <a:ext cx="2994677" cy="2633303"/>
          </a:xfrm>
          <a:prstGeom prst="rect">
            <a:avLst/>
          </a:prstGeom>
        </p:spPr>
      </p:pic>
      <p:sp>
        <p:nvSpPr>
          <p:cNvPr id="13" name="Freeform 12">
            <a:extLst>
              <a:ext uri="{FF2B5EF4-FFF2-40B4-BE49-F238E27FC236}">
                <a16:creationId xmlns:a16="http://schemas.microsoft.com/office/drawing/2014/main" xmlns="" id="{F9B6F9B1-E96A-374B-953C-1874753897ED}"/>
              </a:ext>
            </a:extLst>
          </p:cNvPr>
          <p:cNvSpPr>
            <a:spLocks noChangeAspect="1"/>
          </p:cNvSpPr>
          <p:nvPr/>
        </p:nvSpPr>
        <p:spPr>
          <a:xfrm flipH="1">
            <a:off x="1751755" y="3086115"/>
            <a:ext cx="5685643" cy="1060680"/>
          </a:xfrm>
          <a:custGeom>
            <a:avLst/>
            <a:gdLst>
              <a:gd name="connsiteX0" fmla="*/ 7569801 w 7618439"/>
              <a:gd name="connsiteY0" fmla="*/ 0 h 1566153"/>
              <a:gd name="connsiteX1" fmla="*/ 3809220 w 7618439"/>
              <a:gd name="connsiteY1" fmla="*/ 10596 h 1566153"/>
              <a:gd name="connsiteX2" fmla="*/ 48638 w 7618439"/>
              <a:gd name="connsiteY2" fmla="*/ 0 h 1566153"/>
              <a:gd name="connsiteX3" fmla="*/ 389106 w 7618439"/>
              <a:gd name="connsiteY3" fmla="*/ 807395 h 1566153"/>
              <a:gd name="connsiteX4" fmla="*/ 0 w 7618439"/>
              <a:gd name="connsiteY4" fmla="*/ 1566153 h 1566153"/>
              <a:gd name="connsiteX5" fmla="*/ 2108986 w 7618439"/>
              <a:gd name="connsiteY5" fmla="*/ 1566153 h 1566153"/>
              <a:gd name="connsiteX6" fmla="*/ 5509453 w 7618439"/>
              <a:gd name="connsiteY6" fmla="*/ 1566153 h 1566153"/>
              <a:gd name="connsiteX7" fmla="*/ 7618439 w 7618439"/>
              <a:gd name="connsiteY7" fmla="*/ 1566153 h 1566153"/>
              <a:gd name="connsiteX8" fmla="*/ 7229333 w 7618439"/>
              <a:gd name="connsiteY8" fmla="*/ 807395 h 15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8439" h="1566153">
                <a:moveTo>
                  <a:pt x="7569801" y="0"/>
                </a:moveTo>
                <a:lnTo>
                  <a:pt x="3809220" y="10596"/>
                </a:lnTo>
                <a:lnTo>
                  <a:pt x="48638" y="0"/>
                </a:lnTo>
                <a:lnTo>
                  <a:pt x="389106" y="807395"/>
                </a:lnTo>
                <a:lnTo>
                  <a:pt x="0" y="1566153"/>
                </a:lnTo>
                <a:lnTo>
                  <a:pt x="2108986" y="1566153"/>
                </a:lnTo>
                <a:lnTo>
                  <a:pt x="5509453" y="1566153"/>
                </a:lnTo>
                <a:lnTo>
                  <a:pt x="7618439" y="1566153"/>
                </a:lnTo>
                <a:lnTo>
                  <a:pt x="7229333" y="807395"/>
                </a:lnTo>
                <a:close/>
              </a:path>
            </a:pathLst>
          </a:custGeom>
          <a:solidFill>
            <a:srgbClr val="549EB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xmlns="" id="{77F4DD7A-7228-C04C-BD56-4BD11DF00D93}"/>
              </a:ext>
            </a:extLst>
          </p:cNvPr>
          <p:cNvSpPr txBox="1"/>
          <p:nvPr/>
        </p:nvSpPr>
        <p:spPr>
          <a:xfrm>
            <a:off x="0" y="3224104"/>
            <a:ext cx="9144000" cy="784412"/>
          </a:xfrm>
          <a:prstGeom prst="rect">
            <a:avLst/>
          </a:prstGeom>
          <a:noFill/>
        </p:spPr>
        <p:txBody>
          <a:bodyPr wrap="square" lIns="2160000" tIns="46800" rIns="2160000" rtlCol="0" anchor="ctr" anchorCtr="0">
            <a:noAutofit/>
          </a:bodyPr>
          <a:lstStyle/>
          <a:p>
            <a:pPr algn="ctr">
              <a:lnSpc>
                <a:spcPts val="2800"/>
              </a:lnSpc>
            </a:pPr>
            <a:r>
              <a:rPr lang="en-US" sz="2800" dirty="0">
                <a:solidFill>
                  <a:schemeClr val="bg1"/>
                </a:solidFill>
                <a:latin typeface="Arial" panose="020B0604020202020204" pitchFamily="34" charset="0"/>
                <a:cs typeface="Arial" panose="020B0604020202020204" pitchFamily="34" charset="0"/>
              </a:rPr>
              <a:t>Assets provide services that contribute to our quality of life</a:t>
            </a:r>
          </a:p>
        </p:txBody>
      </p:sp>
      <p:sp>
        <p:nvSpPr>
          <p:cNvPr id="15" name="Freeform 14">
            <a:extLst>
              <a:ext uri="{FF2B5EF4-FFF2-40B4-BE49-F238E27FC236}">
                <a16:creationId xmlns:a16="http://schemas.microsoft.com/office/drawing/2014/main" xmlns="" id="{38AF00BE-4AA3-C04E-9C4E-92ADDA0F8A2F}"/>
              </a:ext>
            </a:extLst>
          </p:cNvPr>
          <p:cNvSpPr/>
          <p:nvPr/>
        </p:nvSpPr>
        <p:spPr>
          <a:xfrm>
            <a:off x="-13447" y="0"/>
            <a:ext cx="9181713" cy="2088772"/>
          </a:xfrm>
          <a:custGeom>
            <a:avLst/>
            <a:gdLst>
              <a:gd name="connsiteX0" fmla="*/ 13447 w 9157447"/>
              <a:gd name="connsiteY0" fmla="*/ 0 h 2474259"/>
              <a:gd name="connsiteX1" fmla="*/ 9157447 w 9157447"/>
              <a:gd name="connsiteY1" fmla="*/ 0 h 2474259"/>
              <a:gd name="connsiteX2" fmla="*/ 9157447 w 9157447"/>
              <a:gd name="connsiteY2" fmla="*/ 1775012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57447"/>
              <a:gd name="connsiteY0" fmla="*/ 0 h 2474259"/>
              <a:gd name="connsiteX1" fmla="*/ 9157447 w 9157447"/>
              <a:gd name="connsiteY1" fmla="*/ 0 h 2474259"/>
              <a:gd name="connsiteX2" fmla="*/ 9144000 w 9157447"/>
              <a:gd name="connsiteY2" fmla="*/ 1519518 h 2474259"/>
              <a:gd name="connsiteX3" fmla="*/ 4585447 w 9157447"/>
              <a:gd name="connsiteY3" fmla="*/ 2474259 h 2474259"/>
              <a:gd name="connsiteX4" fmla="*/ 0 w 9157447"/>
              <a:gd name="connsiteY4" fmla="*/ 1586753 h 2474259"/>
              <a:gd name="connsiteX5" fmla="*/ 13447 w 9157447"/>
              <a:gd name="connsiteY5" fmla="*/ 0 h 2474259"/>
              <a:gd name="connsiteX0" fmla="*/ 13447 w 9162249"/>
              <a:gd name="connsiteY0" fmla="*/ 0 h 2474259"/>
              <a:gd name="connsiteX1" fmla="*/ 9157447 w 9162249"/>
              <a:gd name="connsiteY1" fmla="*/ 0 h 2474259"/>
              <a:gd name="connsiteX2" fmla="*/ 9162249 w 9162249"/>
              <a:gd name="connsiteY2" fmla="*/ 1510374 h 2474259"/>
              <a:gd name="connsiteX3" fmla="*/ 4585447 w 9162249"/>
              <a:gd name="connsiteY3" fmla="*/ 2474259 h 2474259"/>
              <a:gd name="connsiteX4" fmla="*/ 0 w 9162249"/>
              <a:gd name="connsiteY4" fmla="*/ 1586753 h 2474259"/>
              <a:gd name="connsiteX5" fmla="*/ 13447 w 9162249"/>
              <a:gd name="connsiteY5" fmla="*/ 0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249" h="2474259">
                <a:moveTo>
                  <a:pt x="13447" y="0"/>
                </a:moveTo>
                <a:lnTo>
                  <a:pt x="9157447" y="0"/>
                </a:lnTo>
                <a:cubicBezTo>
                  <a:pt x="9159048" y="503458"/>
                  <a:pt x="9160648" y="1006916"/>
                  <a:pt x="9162249" y="1510374"/>
                </a:cubicBezTo>
                <a:lnTo>
                  <a:pt x="4585447" y="2474259"/>
                </a:lnTo>
                <a:lnTo>
                  <a:pt x="0" y="1586753"/>
                </a:lnTo>
                <a:lnTo>
                  <a:pt x="1344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xmlns="" id="{7BCBF0BD-A00F-2F4C-BCF9-EF0733C213F0}"/>
              </a:ext>
            </a:extLst>
          </p:cNvPr>
          <p:cNvSpPr/>
          <p:nvPr/>
        </p:nvSpPr>
        <p:spPr>
          <a:xfrm>
            <a:off x="0" y="639308"/>
            <a:ext cx="9168266" cy="646331"/>
          </a:xfrm>
          <a:prstGeom prst="rect">
            <a:avLst/>
          </a:prstGeom>
        </p:spPr>
        <p:txBody>
          <a:bodyPr wrap="square">
            <a:spAutoFit/>
          </a:bodyPr>
          <a:lstStyle/>
          <a:p>
            <a:pPr algn="ctr"/>
            <a:r>
              <a:rPr lang="en-US" sz="3600" b="1" spc="-50" dirty="0">
                <a:latin typeface="Arial" panose="020B0604020202020204" pitchFamily="34" charset="0"/>
                <a:cs typeface="Arial" panose="020B0604020202020204" pitchFamily="34" charset="0"/>
              </a:rPr>
              <a:t>What is an asset?</a:t>
            </a:r>
          </a:p>
        </p:txBody>
      </p:sp>
    </p:spTree>
    <p:extLst>
      <p:ext uri="{BB962C8B-B14F-4D97-AF65-F5344CB8AC3E}">
        <p14:creationId xmlns:p14="http://schemas.microsoft.com/office/powerpoint/2010/main" val="12325761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49EB3">
            <a:alpha val="80000"/>
          </a:srgbClr>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5198</TotalTime>
  <Words>3893</Words>
  <Application>Microsoft Macintosh PowerPoint</Application>
  <PresentationFormat>On-screen Show (4:3)</PresentationFormat>
  <Paragraphs>283</Paragraphs>
  <Slides>38</Slides>
  <Notes>33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discuss asset management in our community</vt:lpstr>
      <vt:lpstr>Thank you!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Landry</dc:creator>
  <cp:lastModifiedBy>Glen Brown</cp:lastModifiedBy>
  <cp:revision>177</cp:revision>
  <dcterms:created xsi:type="dcterms:W3CDTF">2018-06-26T19:21:19Z</dcterms:created>
  <dcterms:modified xsi:type="dcterms:W3CDTF">2019-08-28T00:03:52Z</dcterms:modified>
</cp:coreProperties>
</file>